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5"/>
  </p:notesMasterIdLst>
  <p:sldIdLst>
    <p:sldId id="256" r:id="rId4"/>
    <p:sldId id="281" r:id="rId5"/>
    <p:sldId id="277" r:id="rId6"/>
    <p:sldId id="267" r:id="rId7"/>
    <p:sldId id="282" r:id="rId8"/>
    <p:sldId id="283" r:id="rId9"/>
    <p:sldId id="284" r:id="rId10"/>
    <p:sldId id="417" r:id="rId11"/>
    <p:sldId id="433" r:id="rId12"/>
    <p:sldId id="449" r:id="rId13"/>
    <p:sldId id="287" r:id="rId14"/>
    <p:sldId id="288" r:id="rId15"/>
    <p:sldId id="442" r:id="rId16"/>
    <p:sldId id="443" r:id="rId17"/>
    <p:sldId id="444" r:id="rId18"/>
    <p:sldId id="445" r:id="rId19"/>
    <p:sldId id="289" r:id="rId20"/>
    <p:sldId id="290" r:id="rId21"/>
    <p:sldId id="446" r:id="rId22"/>
    <p:sldId id="424" r:id="rId23"/>
    <p:sldId id="447" r:id="rId24"/>
    <p:sldId id="425" r:id="rId25"/>
    <p:sldId id="426" r:id="rId26"/>
    <p:sldId id="427" r:id="rId27"/>
    <p:sldId id="435" r:id="rId28"/>
    <p:sldId id="428" r:id="rId29"/>
    <p:sldId id="429" r:id="rId30"/>
    <p:sldId id="448" r:id="rId31"/>
    <p:sldId id="431" r:id="rId32"/>
    <p:sldId id="335" r:id="rId33"/>
    <p:sldId id="336" r:id="rId34"/>
    <p:sldId id="337" r:id="rId35"/>
    <p:sldId id="338" r:id="rId36"/>
    <p:sldId id="339" r:id="rId37"/>
    <p:sldId id="343" r:id="rId38"/>
    <p:sldId id="346" r:id="rId39"/>
    <p:sldId id="342" r:id="rId40"/>
    <p:sldId id="341" r:id="rId41"/>
    <p:sldId id="347" r:id="rId42"/>
    <p:sldId id="344" r:id="rId43"/>
    <p:sldId id="34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Lst>
        </p14:section>
        <p14:section name="Lesson 1" id="{A433BF49-AB0F-4245-A4C9-1CFBE152D450}">
          <p14:sldIdLst>
            <p14:sldId id="277"/>
            <p14:sldId id="267"/>
            <p14:sldId id="282"/>
            <p14:sldId id="283"/>
            <p14:sldId id="284"/>
            <p14:sldId id="417"/>
            <p14:sldId id="433"/>
            <p14:sldId id="449"/>
            <p14:sldId id="287"/>
            <p14:sldId id="288"/>
            <p14:sldId id="442"/>
            <p14:sldId id="443"/>
            <p14:sldId id="444"/>
            <p14:sldId id="445"/>
            <p14:sldId id="289"/>
          </p14:sldIdLst>
        </p14:section>
        <p14:section name="Lesson 2" id="{28F856FC-BADD-4E61-B4B4-053B6FB6A54B}">
          <p14:sldIdLst>
            <p14:sldId id="290"/>
            <p14:sldId id="446"/>
            <p14:sldId id="424"/>
            <p14:sldId id="447"/>
            <p14:sldId id="425"/>
            <p14:sldId id="426"/>
            <p14:sldId id="427"/>
            <p14:sldId id="435"/>
            <p14:sldId id="428"/>
            <p14:sldId id="429"/>
            <p14:sldId id="448"/>
            <p14:sldId id="43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2BEA4A-8E25-FBC8-1206-82DB5733224B}" name="Olivia Richards" initials="OR" userId="S::olivia@story-project.co.uk::59da2cf9-c07a-46ca-89f9-d0f215498ba0" providerId="AD"/>
  <p188:author id="{4603FF5E-8DBD-52AB-BCF2-32952E04AED9}" name="Olivia Richards" initials="OR" userId="S::Olivia@story-project.co.uk::59da2cf9-c07a-46ca-89f9-d0f215498ba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E5EE"/>
    <a:srgbClr val="598E92"/>
    <a:srgbClr val="313E53"/>
    <a:srgbClr val="EE9A2B"/>
    <a:srgbClr val="3380A3"/>
    <a:srgbClr val="FEF8F0"/>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298" autoAdjust="0"/>
  </p:normalViewPr>
  <p:slideViewPr>
    <p:cSldViewPr snapToGrid="0">
      <p:cViewPr varScale="1">
        <p:scale>
          <a:sx n="68" d="100"/>
          <a:sy n="68" d="100"/>
        </p:scale>
        <p:origin x="1072"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10/12/2024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a:effectLst/>
                <a:latin typeface="Aptos" panose="020B0004020202020204" pitchFamily="34" charset="0"/>
                <a:ea typeface="Times New Roman" panose="02020603050405020304" pitchFamily="18" charset="0"/>
                <a:cs typeface="Segoe UI" panose="020B0502040204020203" pitchFamily="34" charset="0"/>
              </a:rPr>
              <a:t>There are a few different definitions of the word ‘experience’ that children may discuss. In the context of aspirations, steer children towards discussing life experiences – what they have experience so far in their lives and what they might experience in the future. All of their experiences, good and bad, help to mould them into who they are as people. That’s why having lots of experiences as children is such an important part of learning, growing and developing. </a:t>
            </a:r>
          </a:p>
          <a:p>
            <a:endParaRPr lang="en-GB" sz="1800" kern="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a:effectLst/>
                <a:latin typeface="Aptos" panose="020B0004020202020204" pitchFamily="34" charset="0"/>
                <a:ea typeface="Times New Roman" panose="02020603050405020304" pitchFamily="18" charset="0"/>
                <a:cs typeface="Segoe UI" panose="020B0502040204020203" pitchFamily="34" charset="0"/>
              </a:rPr>
              <a:t>Children might think about big experiences they have had, and it is true that some experiences leave a bigger impression on us that others. But it is also important to understand the everyday experiences that help us learn about the world and how to be successful in it. This is what this theme will explore – the experiences we need to be successful as we grow up. </a:t>
            </a:r>
          </a:p>
          <a:p>
            <a:endParaRPr lang="en-GB" sz="1800" kern="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a:effectLst/>
                <a:latin typeface="Aptos" panose="020B0004020202020204" pitchFamily="34" charset="0"/>
                <a:ea typeface="Times New Roman" panose="02020603050405020304" pitchFamily="18" charset="0"/>
                <a:cs typeface="Segoe UI" panose="020B0502040204020203" pitchFamily="34" charset="0"/>
              </a:rPr>
              <a:t>This includes practical experiences e.g. how to read, how to count money, tell the time etc. But it also includes experiences of skills such as teamwork and resilience. Finally, experiences of different people, cultures and communities helps to build empathy so we can understand the people around us. </a:t>
            </a:r>
          </a:p>
          <a:p>
            <a:endParaRPr lang="en-GB" sz="1800" kern="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a:effectLst/>
                <a:latin typeface="Aptos" panose="020B0004020202020204" pitchFamily="34" charset="0"/>
                <a:ea typeface="Times New Roman" panose="02020603050405020304" pitchFamily="18" charset="0"/>
                <a:cs typeface="Segoe UI" panose="020B0502040204020203" pitchFamily="34" charset="0"/>
              </a:rPr>
              <a:t>What do children think are the most important things you need to experience in order to be a successful adult?</a:t>
            </a: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Activity A: You’re hired! </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Tell the children they are going to be ‘recruitment consultants’ (explain what this means if children are unsure). Several job opportunities have landed on their desks, and it is their responsibility to create job adverts for each one.</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Each advert must tell potential candidates what skills and qualities are needed for the job.</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Work together as a class (see next slides) or in small groups (worksheet in lesson plan PDF).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At the end, invite children to pick which job would suit their own skills and qualities best and explain why. </a:t>
            </a:r>
          </a:p>
          <a:p>
            <a:pPr marL="342900" lvl="0" indent="-342900">
              <a:lnSpc>
                <a:spcPct val="107000"/>
              </a:lnSpc>
              <a:spcAft>
                <a:spcPts val="800"/>
              </a:spcAft>
              <a:buFont typeface="Symbol" panose="05050102010706020507" pitchFamily="18" charset="2"/>
              <a:buChar char=""/>
            </a:pPr>
            <a:r>
              <a:rPr lang="en-GB" sz="1800" i="1" kern="100">
                <a:effectLst/>
                <a:latin typeface="Aptos" panose="020B0004020202020204" pitchFamily="34" charset="0"/>
                <a:ea typeface="Aptos" panose="020B0004020202020204" pitchFamily="34" charset="0"/>
                <a:cs typeface="Times New Roman" panose="02020603050405020304" pitchFamily="18" charset="0"/>
              </a:rPr>
              <a:t>You could extend this activity by holding mock interviews or asking children to pick a job and write an application for it, focusing on skills and qualities.  </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10889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620BF-02B2-6B09-8D67-5C7AD6036A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884E9-072D-E3CE-D3EB-4DE1E8E7C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99EB0B-564C-E533-6EAF-2BE9FE849F2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D78A208-817F-19A9-658B-F9AFE9EBBE28}"/>
              </a:ext>
            </a:extLst>
          </p:cNvPr>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110534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01302-01D3-F5D1-90D1-8E219C8A4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6EFB44-36B7-7E73-C22B-7FDD018554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228977-C755-B59A-F899-B0C1A8696FB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10A3AC2-CD67-CBE7-D5CF-7FC452BA3A3C}"/>
              </a:ext>
            </a:extLst>
          </p:cNvPr>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3414179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FFD74-9374-2B1D-CBCA-147DE43EB8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49B81D-C98E-5FB9-1EE0-9E50D40439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22257A-CDAF-C3D5-FD7B-1D6A99B4716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F558A40-094F-FF14-4C0E-26769D8C7C91}"/>
              </a:ext>
            </a:extLst>
          </p:cNvPr>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20259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59749-AB5C-21CF-7616-390C8D3F13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179BEB-BBDE-C7DE-2214-BB49817C9F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5155B0-634A-6810-595A-DDE5133BBA1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3949F62-820B-BB33-AC6C-F3CF2D719D50}"/>
              </a:ext>
            </a:extLst>
          </p:cNvPr>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1178574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Tell the class that they should imagine a big piece of fabric made from lots of squares of smaller fabric (a patchwork quilt!). Being successful as an adult needs lots of different skills and qualities, just like a big patchwork quilt – where all the skills come together to make a person.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Talk as a class about what skills and qualities are needed to be a successful adult/in a job. Note how these skills and qualities are useful in almost ALL jobs. </a:t>
            </a:r>
          </a:p>
          <a:p>
            <a:pPr marL="800100" lvl="1" indent="-342900">
              <a:lnSpc>
                <a:spcPct val="107000"/>
              </a:lnSpc>
              <a:buFont typeface="Symbol" panose="05050102010706020507" pitchFamily="18" charset="2"/>
              <a:buChar char=""/>
            </a:pPr>
            <a:r>
              <a:rPr lang="en-GB" sz="1800" b="1" kern="100">
                <a:effectLst/>
                <a:latin typeface="Aptos" panose="020B0004020202020204" pitchFamily="34" charset="0"/>
                <a:ea typeface="Aptos" panose="020B0004020202020204" pitchFamily="34" charset="0"/>
                <a:cs typeface="Times New Roman" panose="02020603050405020304" pitchFamily="18" charset="0"/>
              </a:rPr>
              <a:t>Skills: Problem solving, teamwork, resilience, communication, creative, leadership, follow instructions, ICT skills, critical thinking, listening skills etc </a:t>
            </a:r>
          </a:p>
          <a:p>
            <a:pPr marL="800100" lvl="1" indent="-342900">
              <a:lnSpc>
                <a:spcPct val="107000"/>
              </a:lnSpc>
              <a:buFont typeface="Symbol" panose="05050102010706020507" pitchFamily="18" charset="2"/>
              <a:buChar char=""/>
            </a:pPr>
            <a:r>
              <a:rPr lang="en-GB" sz="1800" b="1" kern="100">
                <a:effectLst/>
                <a:latin typeface="Aptos" panose="020B0004020202020204" pitchFamily="34" charset="0"/>
                <a:ea typeface="Aptos" panose="020B0004020202020204" pitchFamily="34" charset="0"/>
                <a:cs typeface="Times New Roman" panose="02020603050405020304" pitchFamily="18" charset="0"/>
              </a:rPr>
              <a:t>Qualities: Never giving up, friendly, helpful, positive, reliability, time-keeping, empathy and emotional intelligence, respect, passion, confidence, flexibility, integrity etc</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Then using the template in the lesson resource PDF, ask children to add the skills and qualities they have to celebrate all that makes them who they are. They can decorate the squares if they like.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Consider making a display of the classes work, emphasizing all the different skills and qualities everyone has. </a:t>
            </a:r>
          </a:p>
          <a:p>
            <a:pPr marL="342900" lvl="0" indent="-342900">
              <a:lnSpc>
                <a:spcPct val="107000"/>
              </a:lnSpc>
              <a:spcAft>
                <a:spcPts val="800"/>
              </a:spcAft>
              <a:buFont typeface="Symbol" panose="05050102010706020507" pitchFamily="18" charset="2"/>
              <a:buChar char=""/>
            </a:pPr>
            <a:r>
              <a:rPr lang="en-GB" sz="1800" b="0" kern="100">
                <a:effectLst/>
                <a:latin typeface="Aptos" panose="020B0004020202020204" pitchFamily="34" charset="0"/>
                <a:ea typeface="Aptos" panose="020B0004020202020204" pitchFamily="34" charset="0"/>
                <a:cs typeface="Times New Roman" panose="02020603050405020304" pitchFamily="18" charset="0"/>
              </a:rPr>
              <a:t>Further reading - https://www.bbc.co.uk/bitesize/groups/cpw27rkvq6pt</a:t>
            </a:r>
          </a:p>
        </p:txBody>
      </p:sp>
      <p:sp>
        <p:nvSpPr>
          <p:cNvPr id="4" name="Slide Number Placeholder 3"/>
          <p:cNvSpPr>
            <a:spLocks noGrp="1"/>
          </p:cNvSpPr>
          <p:nvPr>
            <p:ph type="sldNum" sz="quarter" idx="5"/>
          </p:nvPr>
        </p:nvSpPr>
        <p:spPr/>
        <p:txBody>
          <a:bodyPr/>
          <a:lstStyle/>
          <a:p>
            <a:fld id="{2F58BD0A-A5A8-4FC6-85A8-C43776B49EFC}" type="slidenum">
              <a:rPr lang="en-GB" smtClean="0"/>
              <a:t>17</a:t>
            </a:fld>
            <a:endParaRPr lang="en-GB"/>
          </a:p>
        </p:txBody>
      </p:sp>
    </p:spTree>
    <p:extLst>
      <p:ext uri="{BB962C8B-B14F-4D97-AF65-F5344CB8AC3E}">
        <p14:creationId xmlns:p14="http://schemas.microsoft.com/office/powerpoint/2010/main" val="3943774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from Lesson 1. </a:t>
            </a:r>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Give children a moment to think about their favourite outfit. This could be an outfit they wear to special occasions, their comfiest clothes, their pyjamas or their uniform. You could also share some images of outfits, particularly if you have children in class who might not have special clothes at home (see next slide)</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the children to close their eyes and imagine they are wearing their favourite clothes (either real or imagined from the images) – how do they feel when they are wearing these clothes? Use language that encourages confidence and comfort. </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Guide children to take deep breaths and as they do, tell them to let these feelings fill them up. With each breath they should feel calmer and more confident, just as they would in their favourite clothes. </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20</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4E026-D327-D50D-054C-688858C537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8344A8-1961-1DBD-BDB4-CCD0D0FDA8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D32460-DE5C-90DB-2D39-B09E5365B80A}"/>
              </a:ext>
            </a:extLst>
          </p:cNvPr>
          <p:cNvSpPr>
            <a:spLocks noGrp="1"/>
          </p:cNvSpPr>
          <p:nvPr>
            <p:ph type="body" idx="1"/>
          </p:nvPr>
        </p:nvSpPr>
        <p:spPr/>
        <p:txBody>
          <a:bodyPr/>
          <a:lstStyle/>
          <a:p>
            <a:pPr marL="0" lvl="0" indent="0">
              <a:lnSpc>
                <a:spcPct val="107000"/>
              </a:lnSpc>
              <a:buFont typeface="Symbol" panose="05050102010706020507" pitchFamily="18" charset="2"/>
              <a:buNone/>
            </a:pPr>
            <a:r>
              <a:rPr lang="en-US"/>
              <a:t>Examples of clothing </a:t>
            </a:r>
            <a:endParaRPr lang="en-GB"/>
          </a:p>
        </p:txBody>
      </p:sp>
      <p:sp>
        <p:nvSpPr>
          <p:cNvPr id="4" name="Slide Number Placeholder 3">
            <a:extLst>
              <a:ext uri="{FF2B5EF4-FFF2-40B4-BE49-F238E27FC236}">
                <a16:creationId xmlns:a16="http://schemas.microsoft.com/office/drawing/2014/main" id="{845AD72D-1AB6-D15D-1847-BA241C49A30E}"/>
              </a:ext>
            </a:extLst>
          </p:cNvPr>
          <p:cNvSpPr>
            <a:spLocks noGrp="1"/>
          </p:cNvSpPr>
          <p:nvPr>
            <p:ph type="sldNum" sz="quarter" idx="5"/>
          </p:nvPr>
        </p:nvSpPr>
        <p:spPr/>
        <p:txBody>
          <a:bodyPr/>
          <a:lstStyle/>
          <a:p>
            <a:fld id="{2F58BD0A-A5A8-4FC6-85A8-C43776B49EFC}" type="slidenum">
              <a:rPr lang="en-GB" smtClean="0"/>
              <a:t>21</a:t>
            </a:fld>
            <a:endParaRPr lang="en-GB"/>
          </a:p>
        </p:txBody>
      </p:sp>
    </p:spTree>
    <p:extLst>
      <p:ext uri="{BB962C8B-B14F-4D97-AF65-F5344CB8AC3E}">
        <p14:creationId xmlns:p14="http://schemas.microsoft.com/office/powerpoint/2010/main" val="885891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Before beginning, talk to the children about The Story Project being a safe space for open discussion where children should feel safe to express themselves. </a:t>
            </a:r>
          </a:p>
          <a:p>
            <a:endParaRPr lang="en-GB" sz="1200"/>
          </a:p>
          <a:p>
            <a:r>
              <a:rPr lang="en-GB" sz="1200"/>
              <a:t>Establish some ground rules about how you will create and maintain the safe space. </a:t>
            </a:r>
          </a:p>
          <a:p>
            <a:endParaRPr lang="en-GB" sz="1200"/>
          </a:p>
          <a:p>
            <a:r>
              <a:rPr lang="en-GB" sz="1200"/>
              <a:t>Ground rule suggestions:</a:t>
            </a:r>
          </a:p>
          <a:p>
            <a:pPr marL="171450" indent="-171450">
              <a:buFontTx/>
              <a:buChar char="-"/>
            </a:pPr>
            <a:r>
              <a:rPr lang="en-GB" sz="1200"/>
              <a:t>We listen to everyone’s opinions respectfully</a:t>
            </a:r>
          </a:p>
          <a:p>
            <a:pPr marL="171450" indent="-171450">
              <a:buFontTx/>
              <a:buChar char="-"/>
            </a:pPr>
            <a:r>
              <a:rPr lang="en-GB" sz="1200"/>
              <a:t>We join in with the lesson calmly</a:t>
            </a:r>
          </a:p>
          <a:p>
            <a:pPr marL="171450" indent="-171450">
              <a:buFontTx/>
              <a:buChar char="-"/>
            </a:pPr>
            <a:r>
              <a:rPr lang="en-GB" sz="1200"/>
              <a:t>It is ok to have different opinions and ideas</a:t>
            </a:r>
          </a:p>
          <a:p>
            <a:pPr marL="171450" indent="-171450">
              <a:buFontTx/>
              <a:buChar char="-"/>
            </a:pPr>
            <a:r>
              <a:rPr lang="en-GB" sz="1200"/>
              <a:t>We are inquisitive and excited to learn </a:t>
            </a:r>
          </a:p>
          <a:p>
            <a:pPr marL="171450" indent="-171450">
              <a:buFontTx/>
              <a:buChar char="-"/>
            </a:pPr>
            <a:r>
              <a:rPr lang="en-GB" sz="1200"/>
              <a:t>If we are worried about something, we talk to a trusted adult </a:t>
            </a:r>
          </a:p>
          <a:p>
            <a:pPr marL="171450" indent="-171450">
              <a:buFontTx/>
              <a:buChar char="-"/>
            </a:pPr>
            <a:r>
              <a:rPr lang="en-GB" sz="1200"/>
              <a:t>If we are worried about a friend or ourselves, we talk to a trusted adult</a:t>
            </a:r>
          </a:p>
          <a:p>
            <a:pPr marL="171450" indent="-171450">
              <a:buFontTx/>
              <a:buChar char="-"/>
            </a:pPr>
            <a:r>
              <a:rPr lang="en-GB" sz="1200"/>
              <a:t>We do not have to talk about a topic that upsets us </a:t>
            </a:r>
          </a:p>
          <a:p>
            <a:pPr marL="171450" indent="-171450">
              <a:buFontTx/>
              <a:buChar char="-"/>
            </a:pPr>
            <a:r>
              <a:rPr lang="en-GB" sz="1200"/>
              <a:t>We have fun!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200" b="1">
                <a:solidFill>
                  <a:srgbClr val="000000"/>
                </a:solidFill>
                <a:latin typeface="Montserrat"/>
              </a:rPr>
              <a:t>Can you find a word or phrase that shows that Hana puts a lot of effort in to styling her hijab?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a:solidFill>
                  <a:srgbClr val="000000"/>
                </a:solidFill>
                <a:latin typeface="Montserrat"/>
              </a:rPr>
              <a:t>Page 4 or 5 have possible answers. Page 6 – ‘exquisite attention to detail’ ‘styling does take time’. Page 7 ‘she tries limiting herself’ etc.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1">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1">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a:solidFill>
                  <a:srgbClr val="000000"/>
                </a:solidFill>
                <a:latin typeface="Montserrat"/>
              </a:rPr>
              <a:t>Who supports Hana to become a hijab stylist? </a:t>
            </a:r>
            <a:endParaRPr lang="en-GB" sz="1200" b="1"/>
          </a:p>
          <a:p>
            <a:pPr>
              <a:lnSpc>
                <a:spcPct val="150000"/>
              </a:lnSpc>
              <a:defRPr/>
            </a:pPr>
            <a:r>
              <a:rPr lang="en-US" sz="1200">
                <a:solidFill>
                  <a:srgbClr val="000000"/>
                </a:solidFill>
                <a:latin typeface="Montserrat"/>
              </a:rPr>
              <a:t>Her mum, teacher and aunty all support her.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A984C-9ED7-1DE2-8D46-AADB23DEA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C1AC6-3732-0A35-35BE-C4B81FDB9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29C25-A177-B042-4079-6FCF69ACBA65}"/>
              </a:ext>
            </a:extLst>
          </p:cNvPr>
          <p:cNvSpPr>
            <a:spLocks noGrp="1"/>
          </p:cNvSpPr>
          <p:nvPr>
            <p:ph type="body" idx="1"/>
          </p:nvPr>
        </p:nvSpPr>
        <p:spPr/>
        <p:txBody>
          <a:bodyPr/>
          <a:lstStyle/>
          <a:p>
            <a:pPr marL="0" marR="0" lvl="0" indent="0" algn="l" defTabSz="914400" rtl="0" eaLnBrk="1" fontAlgn="base" latinLnBrk="0" hangingPunct="1">
              <a:lnSpc>
                <a:spcPct val="150000"/>
              </a:lnSpc>
              <a:spcBef>
                <a:spcPts val="0"/>
              </a:spcBef>
              <a:spcAft>
                <a:spcPts val="0"/>
              </a:spcAft>
              <a:buClrTx/>
              <a:buSzTx/>
              <a:buFont typeface="Arial" panose="020B0604020202020204" pitchFamily="34" charset="0"/>
              <a:buNone/>
              <a:tabLst/>
              <a:defRPr/>
            </a:pPr>
            <a:r>
              <a:rPr lang="en-GB" sz="1200" b="1">
                <a:solidFill>
                  <a:srgbClr val="000000"/>
                </a:solidFill>
                <a:latin typeface="Montserrat"/>
              </a:rPr>
              <a:t>Why do you think so many people want to be styled by Hana? </a:t>
            </a:r>
          </a:p>
          <a:p>
            <a:pPr marL="0" marR="0" lvl="0" indent="0" algn="l" defTabSz="914400" rtl="0" eaLnBrk="1" fontAlgn="base" latinLnBrk="0" hangingPunct="1">
              <a:lnSpc>
                <a:spcPct val="150000"/>
              </a:lnSpc>
              <a:spcBef>
                <a:spcPts val="0"/>
              </a:spcBef>
              <a:spcAft>
                <a:spcPts val="0"/>
              </a:spcAft>
              <a:buClrTx/>
              <a:buSzTx/>
              <a:buFont typeface="Arial" panose="020B0604020202020204" pitchFamily="34" charset="0"/>
              <a:buNone/>
              <a:tabLst/>
              <a:defRPr/>
            </a:pPr>
            <a:r>
              <a:rPr lang="en-GB" sz="1200">
                <a:solidFill>
                  <a:srgbClr val="000000"/>
                </a:solidFill>
                <a:latin typeface="Montserrat"/>
              </a:rPr>
              <a:t>Focus here on the skills and qualities that Hana has – she is kind, helpful, creative and very talented. </a:t>
            </a:r>
          </a:p>
          <a:p>
            <a:pPr marL="0" marR="0" lvl="0" indent="0" algn="l" defTabSz="914400" rtl="0" eaLnBrk="1" fontAlgn="base" latinLnBrk="0" hangingPunct="1">
              <a:lnSpc>
                <a:spcPct val="150000"/>
              </a:lnSpc>
              <a:spcBef>
                <a:spcPts val="0"/>
              </a:spcBef>
              <a:spcAft>
                <a:spcPts val="0"/>
              </a:spcAft>
              <a:buClrTx/>
              <a:buSzTx/>
              <a:buFont typeface="Arial" panose="020B0604020202020204" pitchFamily="34" charset="0"/>
              <a:buNone/>
              <a:tabLst/>
              <a:defRPr/>
            </a:pPr>
            <a:endParaRPr lang="en-GB" sz="1200">
              <a:solidFill>
                <a:srgbClr val="000000"/>
              </a:solidFill>
              <a:latin typeface="Montserrat"/>
            </a:endParaRPr>
          </a:p>
          <a:p>
            <a:pPr marL="0" marR="0" lvl="0" indent="0" algn="l" defTabSz="914400" rtl="0" eaLnBrk="1" fontAlgn="base" latinLnBrk="0" hangingPunct="1">
              <a:lnSpc>
                <a:spcPct val="150000"/>
              </a:lnSpc>
              <a:spcBef>
                <a:spcPts val="0"/>
              </a:spcBef>
              <a:spcAft>
                <a:spcPts val="0"/>
              </a:spcAft>
              <a:buClrTx/>
              <a:buSzTx/>
              <a:buFont typeface="Arial" panose="020B0604020202020204" pitchFamily="34" charset="0"/>
              <a:buNone/>
              <a:tabLst/>
              <a:defRPr/>
            </a:pPr>
            <a:r>
              <a:rPr lang="en-GB" sz="1200" b="1">
                <a:solidFill>
                  <a:srgbClr val="000000"/>
                </a:solidFill>
                <a:latin typeface="Montserrat"/>
              </a:rPr>
              <a:t>How do you think working in her </a:t>
            </a:r>
            <a:r>
              <a:rPr lang="en-GB" sz="1200" b="1" err="1">
                <a:solidFill>
                  <a:srgbClr val="000000"/>
                </a:solidFill>
                <a:latin typeface="Montserrat"/>
              </a:rPr>
              <a:t>Aunty’s</a:t>
            </a:r>
            <a:r>
              <a:rPr lang="en-GB" sz="1200" b="1">
                <a:solidFill>
                  <a:srgbClr val="000000"/>
                </a:solidFill>
                <a:latin typeface="Montserrat"/>
              </a:rPr>
              <a:t> hair salon will help Hana to become a hijab stylist in the future? </a:t>
            </a:r>
          </a:p>
          <a:p>
            <a:pPr marL="0" marR="0" lvl="0" indent="0" algn="l" defTabSz="914400" rtl="0" eaLnBrk="1" fontAlgn="base" latinLnBrk="0" hangingPunct="1">
              <a:lnSpc>
                <a:spcPct val="150000"/>
              </a:lnSpc>
              <a:spcBef>
                <a:spcPts val="0"/>
              </a:spcBef>
              <a:spcAft>
                <a:spcPts val="0"/>
              </a:spcAft>
              <a:buClrTx/>
              <a:buSzTx/>
              <a:buFont typeface="Arial" panose="020B0604020202020204" pitchFamily="34" charset="0"/>
              <a:buNone/>
              <a:tabLst/>
              <a:defRPr/>
            </a:pPr>
            <a:r>
              <a:rPr lang="en-GB" sz="1200" b="0">
                <a:solidFill>
                  <a:srgbClr val="000000"/>
                </a:solidFill>
                <a:latin typeface="Montserrat"/>
              </a:rPr>
              <a:t>Work experience and practise is a great way to get ready for a job or career as an adult. Working with her Aunty means that Hana will have more experience of being a stylist and can learn from watching her Aunty cut hair. </a:t>
            </a:r>
          </a:p>
          <a:p>
            <a:pPr>
              <a:lnSpc>
                <a:spcPct val="150000"/>
              </a:lnSpc>
              <a:defRPr/>
            </a:pPr>
            <a:endParaRPr lang="en-US" sz="1200">
              <a:solidFill>
                <a:srgbClr val="000000"/>
              </a:solidFill>
              <a:latin typeface="Montserrat"/>
            </a:endParaRPr>
          </a:p>
        </p:txBody>
      </p:sp>
      <p:sp>
        <p:nvSpPr>
          <p:cNvPr id="4" name="Slide Number Placeholder 3">
            <a:extLst>
              <a:ext uri="{FF2B5EF4-FFF2-40B4-BE49-F238E27FC236}">
                <a16:creationId xmlns:a16="http://schemas.microsoft.com/office/drawing/2014/main" id="{306529F8-D552-F2BA-426F-B374D0CD89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8561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a:t>There are no right or wrong answers here; the value comes in pupils’ discussion and ideas. </a:t>
            </a:r>
          </a:p>
          <a:p>
            <a:endParaRPr lang="en-GB" b="0" i="0"/>
          </a:p>
          <a:p>
            <a:r>
              <a:rPr lang="en-GB" b="0" i="0"/>
              <a:t>You can use this discussion to begin to unpick any stereotypes that children might hold about what type of person can go to university. The answer is any one can go to university if they work hard! University starts around age 18 but many people go back to university in later life, either as part of their job or because they love learning. Boys and girls can go to university and people from all kinds of backgrounds. </a:t>
            </a:r>
          </a:p>
          <a:p>
            <a:endParaRPr lang="en-GB" b="0" i="0"/>
          </a:p>
          <a:p>
            <a:r>
              <a:rPr lang="en-GB" b="0" i="0"/>
              <a:t>To go to university, you have to work hard in school. Some people move to other cities or other countries to go to university. Some even do it on the internet. There are lots of options, including different ways of accessing university and different ways of paying for it. This means that university is open to everyone. </a:t>
            </a:r>
          </a:p>
          <a:p>
            <a:endParaRPr lang="en-GB" b="0" i="0"/>
          </a:p>
          <a:p>
            <a:r>
              <a:rPr lang="en-GB" b="0" i="0"/>
              <a:t>University is important for many kinds of jobs. But not all jobs need a degree, some need an apprenticeship, work experience or collage for example. It is important to note that there are lots of brilliant careers and jobs that need a degree, and lots that don’t! You could share some examples here if you wish. </a:t>
            </a:r>
          </a:p>
        </p:txBody>
      </p:sp>
      <p:sp>
        <p:nvSpPr>
          <p:cNvPr id="4" name="Slide Number Placeholder 3"/>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Tell the children that they are going to pretend to be a member of Hana’s family. Hana has come to them for advice about how to become a fashion stylist when she is older.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Together, create a plan for Hana that means she has enough 1. Experience, 2. Knowledge and 3. the qualities to be successful! Emphasise that there are different routes to this job (collage/university/work experience etc). Prompts on next slide.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This activity can be done in small groups or pairs if you prefer. </a:t>
            </a:r>
          </a:p>
          <a:p>
            <a:pPr marL="0" lvl="0" indent="0">
              <a:lnSpc>
                <a:spcPct val="107000"/>
              </a:lnSpc>
              <a:buFont typeface="Symbol" panose="05050102010706020507" pitchFamily="18" charset="2"/>
              <a:buNone/>
            </a:pPr>
            <a:endParaRPr lang="en-GB" sz="11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C45E7-9606-3B22-41B7-839D527E68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DB0932-A100-82C9-E4F0-95ED2ECCB1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3DCF5A-1102-1C26-D1AA-4E9F41105A0B}"/>
              </a:ext>
            </a:extLst>
          </p:cNvPr>
          <p:cNvSpPr>
            <a:spLocks noGrp="1"/>
          </p:cNvSpPr>
          <p:nvPr>
            <p:ph type="body" idx="1"/>
          </p:nvPr>
        </p:nvSpPr>
        <p:spPr/>
        <p:txBody>
          <a:bodyPr/>
          <a:lstStyle/>
          <a:p>
            <a:pPr marL="0" lvl="0" indent="0">
              <a:lnSpc>
                <a:spcPct val="107000"/>
              </a:lnSpc>
              <a:buFont typeface="Symbol" panose="05050102010706020507" pitchFamily="18" charset="2"/>
              <a:buNone/>
            </a:pPr>
            <a:r>
              <a:rPr lang="en-US" sz="1100" b="1" kern="100">
                <a:effectLst/>
                <a:latin typeface="Aptos" panose="020B0004020202020204" pitchFamily="34" charset="0"/>
                <a:ea typeface="Aptos" panose="020B0004020202020204" pitchFamily="34" charset="0"/>
                <a:cs typeface="Times New Roman" panose="02020603050405020304" pitchFamily="18" charset="0"/>
              </a:rPr>
              <a:t>Note: There is no one definitive route to this career. Hana could take a couple of options or combine some together. </a:t>
            </a:r>
          </a:p>
          <a:p>
            <a:pPr marL="228600" lvl="0" indent="-228600">
              <a:lnSpc>
                <a:spcPct val="107000"/>
              </a:lnSpc>
              <a:buFont typeface="Symbol" panose="05050102010706020507" pitchFamily="18" charset="2"/>
              <a:buAutoNum type="arabicPeriod"/>
            </a:pPr>
            <a:r>
              <a:rPr lang="en-US" sz="1100" b="1" kern="100">
                <a:effectLst/>
                <a:latin typeface="Aptos" panose="020B0004020202020204" pitchFamily="34" charset="0"/>
                <a:ea typeface="Aptos" panose="020B0004020202020204" pitchFamily="34" charset="0"/>
                <a:cs typeface="Times New Roman" panose="02020603050405020304" pitchFamily="18" charset="0"/>
              </a:rPr>
              <a:t>Experience</a:t>
            </a:r>
          </a:p>
          <a:p>
            <a:pPr marL="0" lvl="0" indent="0">
              <a:lnSpc>
                <a:spcPct val="107000"/>
              </a:lnSpc>
              <a:buFont typeface="Symbol" panose="05050102010706020507" pitchFamily="18" charset="2"/>
              <a:buNone/>
            </a:pPr>
            <a:r>
              <a:rPr lang="en-US" sz="1100" kern="100">
                <a:effectLst/>
                <a:latin typeface="Aptos" panose="020B0004020202020204" pitchFamily="34" charset="0"/>
                <a:ea typeface="Aptos" panose="020B0004020202020204" pitchFamily="34" charset="0"/>
                <a:cs typeface="Times New Roman" panose="02020603050405020304" pitchFamily="18" charset="0"/>
              </a:rPr>
              <a:t>Hana could continue to work in her </a:t>
            </a:r>
            <a:r>
              <a:rPr lang="en-US" sz="1100" kern="100" err="1">
                <a:effectLst/>
                <a:latin typeface="Aptos" panose="020B0004020202020204" pitchFamily="34" charset="0"/>
                <a:ea typeface="Aptos" panose="020B0004020202020204" pitchFamily="34" charset="0"/>
                <a:cs typeface="Times New Roman" panose="02020603050405020304" pitchFamily="18" charset="0"/>
              </a:rPr>
              <a:t>Aunty’s</a:t>
            </a:r>
            <a:r>
              <a:rPr lang="en-US" sz="1100" kern="100">
                <a:effectLst/>
                <a:latin typeface="Aptos" panose="020B0004020202020204" pitchFamily="34" charset="0"/>
                <a:ea typeface="Aptos" panose="020B0004020202020204" pitchFamily="34" charset="0"/>
                <a:cs typeface="Times New Roman" panose="02020603050405020304" pitchFamily="18" charset="0"/>
              </a:rPr>
              <a:t> salon. She could also ask in local clothes shops or similar </a:t>
            </a:r>
            <a:r>
              <a:rPr lang="en-US" sz="1100" kern="100" err="1">
                <a:effectLst/>
                <a:latin typeface="Aptos" panose="020B0004020202020204" pitchFamily="34" charset="0"/>
                <a:ea typeface="Aptos" panose="020B0004020202020204" pitchFamily="34" charset="0"/>
                <a:cs typeface="Times New Roman" panose="02020603050405020304" pitchFamily="18" charset="0"/>
              </a:rPr>
              <a:t>organisations</a:t>
            </a:r>
            <a:r>
              <a:rPr lang="en-US" sz="1100" kern="100">
                <a:effectLst/>
                <a:latin typeface="Aptos" panose="020B0004020202020204" pitchFamily="34" charset="0"/>
                <a:ea typeface="Aptos" panose="020B0004020202020204" pitchFamily="34" charset="0"/>
                <a:cs typeface="Times New Roman" panose="02020603050405020304" pitchFamily="18" charset="0"/>
              </a:rPr>
              <a:t> for more work experience. She could ask advice from other people who work in similar places so she can learn what the job is all about. </a:t>
            </a:r>
          </a:p>
          <a:p>
            <a:pPr marL="0" lvl="0" indent="0">
              <a:lnSpc>
                <a:spcPct val="107000"/>
              </a:lnSpc>
              <a:buFont typeface="Symbol" panose="05050102010706020507" pitchFamily="18" charset="2"/>
              <a:buNone/>
            </a:pPr>
            <a:r>
              <a:rPr lang="en-US" sz="1100" b="1" kern="100">
                <a:effectLst/>
                <a:latin typeface="Aptos" panose="020B0004020202020204" pitchFamily="34" charset="0"/>
                <a:ea typeface="Aptos" panose="020B0004020202020204" pitchFamily="34" charset="0"/>
                <a:cs typeface="Times New Roman" panose="02020603050405020304" pitchFamily="18" charset="0"/>
              </a:rPr>
              <a:t>2. Knowledge </a:t>
            </a:r>
          </a:p>
          <a:p>
            <a:pPr marL="0" lvl="0" indent="0">
              <a:lnSpc>
                <a:spcPct val="107000"/>
              </a:lnSpc>
              <a:buFont typeface="Symbol" panose="05050102010706020507" pitchFamily="18" charset="2"/>
              <a:buNone/>
            </a:pPr>
            <a:r>
              <a:rPr lang="en-US" sz="1100" kern="100">
                <a:effectLst/>
                <a:latin typeface="Aptos" panose="020B0004020202020204" pitchFamily="34" charset="0"/>
                <a:ea typeface="Aptos" panose="020B0004020202020204" pitchFamily="34" charset="0"/>
                <a:cs typeface="Times New Roman" panose="02020603050405020304" pitchFamily="18" charset="0"/>
              </a:rPr>
              <a:t>Hana could go to collage and study textiles. She could go to university and study fashion design. She could take an evening course and learn how to sew so she can create her own hijabs. She could do an apprenticeship. </a:t>
            </a:r>
          </a:p>
          <a:p>
            <a:pPr marL="0" lvl="0" indent="0">
              <a:lnSpc>
                <a:spcPct val="107000"/>
              </a:lnSpc>
              <a:buFont typeface="Symbol" panose="05050102010706020507" pitchFamily="18" charset="2"/>
              <a:buNone/>
            </a:pPr>
            <a:r>
              <a:rPr lang="en-US" sz="1100" b="1" kern="100">
                <a:effectLst/>
                <a:latin typeface="Aptos" panose="020B0004020202020204" pitchFamily="34" charset="0"/>
                <a:ea typeface="Aptos" panose="020B0004020202020204" pitchFamily="34" charset="0"/>
                <a:cs typeface="Times New Roman" panose="02020603050405020304" pitchFamily="18" charset="0"/>
              </a:rPr>
              <a:t>3. Skills and Qualities</a:t>
            </a:r>
          </a:p>
          <a:p>
            <a:pPr marL="0" lvl="0" indent="0">
              <a:lnSpc>
                <a:spcPct val="107000"/>
              </a:lnSpc>
              <a:buFont typeface="Symbol" panose="05050102010706020507" pitchFamily="18" charset="2"/>
              <a:buNone/>
            </a:pPr>
            <a:r>
              <a:rPr lang="en-US" sz="1100" b="0" kern="100">
                <a:effectLst/>
                <a:latin typeface="Aptos" panose="020B0004020202020204" pitchFamily="34" charset="0"/>
                <a:ea typeface="Aptos" panose="020B0004020202020204" pitchFamily="34" charset="0"/>
                <a:cs typeface="Times New Roman" panose="02020603050405020304" pitchFamily="18" charset="0"/>
              </a:rPr>
              <a:t>For this job you need to be creative, patient, kind, helpful, thoughtful. Hana could also do other courses at school/collage/Uni such as art or design – these would support her goal of being a fashion designer by giving her additional useful skills. She will also need to be good at </a:t>
            </a:r>
            <a:r>
              <a:rPr lang="en-US" sz="1100" b="0" kern="100" err="1">
                <a:effectLst/>
                <a:latin typeface="Aptos" panose="020B0004020202020204" pitchFamily="34" charset="0"/>
                <a:ea typeface="Aptos" panose="020B0004020202020204" pitchFamily="34" charset="0"/>
                <a:cs typeface="Times New Roman" panose="02020603050405020304" pitchFamily="18" charset="0"/>
              </a:rPr>
              <a:t>maths</a:t>
            </a:r>
            <a:r>
              <a:rPr lang="en-US" sz="1100" b="0" kern="100">
                <a:effectLst/>
                <a:latin typeface="Aptos" panose="020B0004020202020204" pitchFamily="34" charset="0"/>
                <a:ea typeface="Aptos" panose="020B0004020202020204" pitchFamily="34" charset="0"/>
                <a:cs typeface="Times New Roman" panose="02020603050405020304" pitchFamily="18" charset="0"/>
              </a:rPr>
              <a:t> so she can think about earning money and charging customers. </a:t>
            </a:r>
          </a:p>
          <a:p>
            <a:pPr marL="0" lvl="0" indent="0">
              <a:lnSpc>
                <a:spcPct val="107000"/>
              </a:lnSpc>
              <a:buFont typeface="Symbol" panose="05050102010706020507" pitchFamily="18" charset="2"/>
              <a:buNone/>
            </a:pPr>
            <a:endParaRPr lang="en-US" sz="11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5DF517F8-D541-57A1-7CD9-F4171977E0B1}"/>
              </a:ext>
            </a:extLst>
          </p:cNvPr>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1031774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US" sz="1800" b="1" kern="100">
                <a:effectLst/>
                <a:latin typeface="Aptos" panose="020B0004020202020204" pitchFamily="34" charset="0"/>
                <a:ea typeface="Aptos" panose="020B0004020202020204" pitchFamily="34" charset="0"/>
                <a:cs typeface="Times New Roman" panose="02020603050405020304" pitchFamily="18" charset="0"/>
              </a:rPr>
              <a:t>GCSEs</a:t>
            </a:r>
          </a:p>
          <a:p>
            <a:pPr marL="0" lvl="0" indent="0">
              <a:lnSpc>
                <a:spcPct val="107000"/>
              </a:lnSpc>
              <a:buFont typeface="Symbol" panose="05050102010706020507" pitchFamily="18" charset="2"/>
              <a:buNone/>
            </a:pPr>
            <a:r>
              <a:rPr lang="en-US" sz="1800" b="0" kern="100">
                <a:effectLst/>
                <a:latin typeface="Aptos" panose="020B0004020202020204" pitchFamily="34" charset="0"/>
                <a:ea typeface="Aptos" panose="020B0004020202020204" pitchFamily="34" charset="0"/>
                <a:cs typeface="Times New Roman" panose="02020603050405020304" pitchFamily="18" charset="0"/>
              </a:rPr>
              <a:t>https://www.twinkl.co.uk/blog/all-about-gcses</a:t>
            </a:r>
          </a:p>
          <a:p>
            <a:pPr marL="0" lvl="0" indent="0">
              <a:lnSpc>
                <a:spcPct val="107000"/>
              </a:lnSpc>
              <a:buFont typeface="Symbol" panose="05050102010706020507" pitchFamily="18" charset="2"/>
              <a:buNone/>
            </a:pPr>
            <a:r>
              <a:rPr lang="en-US" sz="1800" b="0" kern="100">
                <a:effectLst/>
                <a:latin typeface="Aptos" panose="020B0004020202020204" pitchFamily="34" charset="0"/>
                <a:ea typeface="Aptos" panose="020B0004020202020204" pitchFamily="34" charset="0"/>
                <a:cs typeface="Times New Roman" panose="02020603050405020304" pitchFamily="18" charset="0"/>
              </a:rPr>
              <a:t>https://www.learndirect.com/pillar/everything-you-need-to-know-about-gcses</a:t>
            </a:r>
          </a:p>
          <a:p>
            <a:pPr marL="0" lvl="0" indent="0">
              <a:lnSpc>
                <a:spcPct val="107000"/>
              </a:lnSpc>
              <a:buFont typeface="Symbol" panose="05050102010706020507" pitchFamily="18" charset="2"/>
              <a:buNone/>
            </a:pPr>
            <a:r>
              <a:rPr lang="en-US" sz="1800" b="0" kern="100">
                <a:effectLst/>
                <a:latin typeface="Aptos" panose="020B0004020202020204" pitchFamily="34" charset="0"/>
                <a:ea typeface="Aptos" panose="020B0004020202020204" pitchFamily="34" charset="0"/>
                <a:cs typeface="Times New Roman" panose="02020603050405020304" pitchFamily="18" charset="0"/>
              </a:rPr>
              <a:t>https://www.bbc.co.uk/bitesize/articles/zrjh92p</a:t>
            </a:r>
          </a:p>
          <a:p>
            <a:pPr marL="0" lvl="0" indent="0">
              <a:lnSpc>
                <a:spcPct val="107000"/>
              </a:lnSpc>
              <a:buFont typeface="Symbol" panose="05050102010706020507" pitchFamily="18" charset="2"/>
              <a:buNone/>
            </a:pPr>
            <a:r>
              <a:rPr lang="en-US" sz="1800" b="1" kern="100">
                <a:effectLst/>
                <a:latin typeface="Aptos" panose="020B0004020202020204" pitchFamily="34" charset="0"/>
                <a:ea typeface="Aptos" panose="020B0004020202020204" pitchFamily="34" charset="0"/>
                <a:cs typeface="Times New Roman" panose="02020603050405020304" pitchFamily="18" charset="0"/>
              </a:rPr>
              <a:t>Apprenticeships</a:t>
            </a:r>
          </a:p>
          <a:p>
            <a:pPr marL="0" lvl="0" indent="0">
              <a:lnSpc>
                <a:spcPct val="107000"/>
              </a:lnSpc>
              <a:buFont typeface="Symbol" panose="05050102010706020507" pitchFamily="18" charset="2"/>
              <a:buNone/>
            </a:pPr>
            <a:r>
              <a:rPr lang="en-US" sz="1800" kern="100">
                <a:effectLst/>
                <a:latin typeface="Aptos" panose="020B0004020202020204" pitchFamily="34" charset="0"/>
                <a:ea typeface="Aptos" panose="020B0004020202020204" pitchFamily="34" charset="0"/>
                <a:cs typeface="Times New Roman" panose="02020603050405020304" pitchFamily="18" charset="0"/>
              </a:rPr>
              <a:t>https://www.myworldofwork.co.uk/apprenticeships/</a:t>
            </a:r>
          </a:p>
          <a:p>
            <a:pPr marL="0" lvl="0" indent="0">
              <a:lnSpc>
                <a:spcPct val="107000"/>
              </a:lnSpc>
              <a:buFont typeface="Symbol" panose="05050102010706020507" pitchFamily="18" charset="2"/>
              <a:buNone/>
            </a:pPr>
            <a:r>
              <a:rPr lang="en-US" sz="1800" kern="100">
                <a:effectLst/>
                <a:latin typeface="Aptos" panose="020B0004020202020204" pitchFamily="34" charset="0"/>
                <a:ea typeface="Aptos" panose="020B0004020202020204" pitchFamily="34" charset="0"/>
                <a:cs typeface="Times New Roman" panose="02020603050405020304" pitchFamily="18" charset="0"/>
              </a:rPr>
              <a:t>https://www.bbc.co.uk/bitesize/articles/z8rpg2p#zr36vj6</a:t>
            </a:r>
          </a:p>
          <a:p>
            <a:pPr marL="0" lvl="0" indent="0">
              <a:lnSpc>
                <a:spcPct val="107000"/>
              </a:lnSpc>
              <a:buFont typeface="Symbol" panose="05050102010706020507" pitchFamily="18" charset="2"/>
              <a:buNone/>
            </a:pPr>
            <a:r>
              <a:rPr lang="en-US" sz="1800" b="1" kern="100">
                <a:effectLst/>
                <a:latin typeface="Aptos" panose="020B0004020202020204" pitchFamily="34" charset="0"/>
                <a:ea typeface="Aptos" panose="020B0004020202020204" pitchFamily="34" charset="0"/>
                <a:cs typeface="Times New Roman" panose="02020603050405020304" pitchFamily="18" charset="0"/>
              </a:rPr>
              <a:t>Collage/T Levels</a:t>
            </a:r>
          </a:p>
          <a:p>
            <a:pPr marL="0" lvl="0" indent="0">
              <a:lnSpc>
                <a:spcPct val="107000"/>
              </a:lnSpc>
              <a:buFont typeface="Symbol" panose="05050102010706020507" pitchFamily="18" charset="2"/>
              <a:buNone/>
            </a:pPr>
            <a:r>
              <a:rPr lang="en-US" sz="1800" kern="100">
                <a:effectLst/>
                <a:latin typeface="Aptos" panose="020B0004020202020204" pitchFamily="34" charset="0"/>
                <a:ea typeface="Aptos" panose="020B0004020202020204" pitchFamily="34" charset="0"/>
                <a:cs typeface="Times New Roman" panose="02020603050405020304" pitchFamily="18" charset="0"/>
              </a:rPr>
              <a:t>https://www.bbc.co.uk/bitesize/articles/zsj8jsg#zfphsk7</a:t>
            </a:r>
          </a:p>
          <a:p>
            <a:pPr marL="0" lvl="0" indent="0">
              <a:lnSpc>
                <a:spcPct val="107000"/>
              </a:lnSpc>
              <a:buFont typeface="Symbol" panose="05050102010706020507" pitchFamily="18" charset="2"/>
              <a:buNone/>
            </a:pPr>
            <a:r>
              <a:rPr lang="en-US" sz="1800" b="1" kern="100">
                <a:effectLst/>
                <a:latin typeface="Aptos" panose="020B0004020202020204" pitchFamily="34" charset="0"/>
                <a:ea typeface="Aptos" panose="020B0004020202020204" pitchFamily="34" charset="0"/>
                <a:cs typeface="Times New Roman" panose="02020603050405020304" pitchFamily="18" charset="0"/>
              </a:rPr>
              <a:t>University</a:t>
            </a:r>
          </a:p>
          <a:p>
            <a:pPr marL="0" lvl="0" indent="0">
              <a:lnSpc>
                <a:spcPct val="107000"/>
              </a:lnSpc>
              <a:buFont typeface="Symbol" panose="05050102010706020507" pitchFamily="18" charset="2"/>
              <a:buNone/>
            </a:pPr>
            <a:r>
              <a:rPr lang="en-US" sz="1800" kern="100">
                <a:effectLst/>
                <a:latin typeface="Aptos" panose="020B0004020202020204" pitchFamily="34" charset="0"/>
                <a:ea typeface="Aptos" panose="020B0004020202020204" pitchFamily="34" charset="0"/>
                <a:cs typeface="Times New Roman" panose="02020603050405020304" pitchFamily="18" charset="0"/>
              </a:rPr>
              <a:t>https://www.bbc.co.uk/bitesize/articles/znvtbdm</a:t>
            </a:r>
          </a:p>
          <a:p>
            <a:pPr marL="0" lvl="0" indent="0">
              <a:lnSpc>
                <a:spcPct val="107000"/>
              </a:lnSpc>
              <a:buFont typeface="Symbol" panose="05050102010706020507" pitchFamily="18" charset="2"/>
              <a:buNone/>
            </a:pPr>
            <a:r>
              <a:rPr lang="en-US" sz="1800" b="1" kern="100">
                <a:effectLst/>
                <a:latin typeface="Aptos" panose="020B0004020202020204" pitchFamily="34" charset="0"/>
                <a:ea typeface="Aptos" panose="020B0004020202020204" pitchFamily="34" charset="0"/>
                <a:cs typeface="Times New Roman" panose="02020603050405020304" pitchFamily="18" charset="0"/>
              </a:rPr>
              <a:t>Other skills and qualities</a:t>
            </a:r>
          </a:p>
          <a:p>
            <a:pPr marL="0" lvl="0" indent="0">
              <a:lnSpc>
                <a:spcPct val="107000"/>
              </a:lnSpc>
              <a:buFont typeface="Symbol" panose="05050102010706020507" pitchFamily="18" charset="2"/>
              <a:buNone/>
            </a:pPr>
            <a:r>
              <a:rPr lang="en-US" sz="1800" kern="100">
                <a:effectLst/>
                <a:latin typeface="Aptos" panose="020B0004020202020204" pitchFamily="34" charset="0"/>
                <a:ea typeface="Aptos" panose="020B0004020202020204" pitchFamily="34" charset="0"/>
                <a:cs typeface="Times New Roman" panose="02020603050405020304" pitchFamily="18" charset="0"/>
              </a:rPr>
              <a:t>https://www.myworldofwork.co.uk/all-about-your-skills/</a:t>
            </a:r>
          </a:p>
          <a:p>
            <a:pPr marL="0" lvl="0" indent="0">
              <a:lnSpc>
                <a:spcPct val="107000"/>
              </a:lnSpc>
              <a:buFont typeface="Symbol" panose="05050102010706020507" pitchFamily="18" charset="2"/>
              <a:buNone/>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29</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‘Sensory materials’</a:t>
            </a: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Gather 30 small pieces of fabric about the size of a napkin. You could use old fabric, scraps, tissue, felt or old clothing cut in to pieces. Give a piece of material to each child or let them choose one each.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Ask children to close their eyes and take deep breaths</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While they are doing this, ask them to slowly feel the material and think about what they can sense. Give the children a minute or so to quietly breath and concentration on feeling of the fabric.</a:t>
            </a:r>
          </a:p>
          <a:p>
            <a:pPr marL="342900" lvl="0" indent="-342900">
              <a:lnSpc>
                <a:spcPct val="107000"/>
              </a:lnSpc>
              <a:spcAft>
                <a:spcPts val="800"/>
              </a:spcAft>
              <a:buFont typeface="Symbol" panose="05050102010706020507" pitchFamily="18" charset="2"/>
              <a:buChar char=""/>
            </a:pPr>
            <a:r>
              <a:rPr lang="en-GB" sz="1800">
                <a:effectLst/>
                <a:latin typeface="Aptos" panose="020B0004020202020204" pitchFamily="34" charset="0"/>
                <a:ea typeface="Aptos" panose="020B0004020202020204" pitchFamily="34" charset="0"/>
                <a:cs typeface="Times New Roman" panose="02020603050405020304" pitchFamily="18" charset="0"/>
              </a:rPr>
              <a:t>Is the material soft or rough, creased, jewelled? Does it stretch, is it strong? </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33</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a:solidFill>
                  <a:srgbClr val="0000FF"/>
                </a:solidFill>
                <a:effectLst/>
                <a:highlight>
                  <a:srgbClr val="FFFFFF"/>
                </a:highlight>
                <a:latin typeface="+mn-lt"/>
                <a:ea typeface="+mn-ea"/>
                <a:cs typeface="+mn-cs"/>
              </a:rPr>
              <a:t> </a:t>
            </a:r>
            <a:r>
              <a:rPr lang="en-GB" sz="1800" kern="10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to summarise pupil's responses</a:t>
            </a:r>
          </a:p>
          <a:p>
            <a:endParaRPr lang="en-GB"/>
          </a:p>
          <a:p>
            <a:pPr>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a:effectLst/>
                <a:latin typeface="Aptos" panose="020B0004020202020204" pitchFamily="34" charset="0"/>
                <a:ea typeface="Aptos" panose="020B0004020202020204" pitchFamily="34" charset="0"/>
                <a:cs typeface="Times New Roman" panose="02020603050405020304" pitchFamily="18" charset="0"/>
              </a:rPr>
              <a:t> </a:t>
            </a:r>
            <a:r>
              <a:rPr lang="en-GB">
                <a:hlinkClick r:id="rId3"/>
              </a:rPr>
              <a:t>https://forms.office.com/Pages/ResponsePage.aspx?id=1UL-GCPYWkCGhoSj4l3oFrLryx4oVUtNoQjxq4TpQIZUNjNLMVJIUEI0UjFLWVRFSkoxUjE2V0NENC4u&amp;origin=QRCode</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to summarise pupil's responses</a:t>
            </a:r>
          </a:p>
          <a:p>
            <a:endParaRPr lang="en-GB"/>
          </a:p>
          <a:p>
            <a:pPr>
              <a:lnSpc>
                <a:spcPct val="107000"/>
              </a:lnSpc>
              <a:spcAft>
                <a:spcPts val="800"/>
              </a:spcAft>
            </a:pPr>
            <a:r>
              <a:rPr lang="en-GB" sz="1800" b="1" kern="10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37</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FF"/>
                </a:solidFill>
                <a:effectLst/>
                <a:highlight>
                  <a:srgbClr val="FFFFFF"/>
                </a:highlight>
                <a:latin typeface="Aptos" panose="020B0004020202020204" pitchFamily="34" charset="0"/>
              </a:rPr>
              <a:t>Children’s answers: </a:t>
            </a:r>
            <a:r>
              <a:rPr lang="en-GB">
                <a:hlinkClick r:id="rId3"/>
              </a:rPr>
              <a:t>https://forms.office.com/e/DK4mLcNjzN</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FF"/>
                </a:solidFill>
                <a:effectLst/>
                <a:highlight>
                  <a:srgbClr val="FFFFFF"/>
                </a:highlight>
                <a:latin typeface="Aptos" panose="020B0004020202020204" pitchFamily="34" charset="0"/>
              </a:rPr>
              <a:t>Teacher’s answers: </a:t>
            </a:r>
            <a:r>
              <a:rPr lang="en-GB">
                <a:hlinkClick r:id="rId4"/>
              </a:rPr>
              <a:t>https://forms.office.com/e/XBuiMwBJex</a:t>
            </a:r>
            <a:endParaRPr lang="en-US" sz="1200" b="0" i="0" u="sng" strike="noStrike">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38</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FF"/>
                </a:solidFill>
                <a:effectLst/>
                <a:highlight>
                  <a:srgbClr val="FFFFFF"/>
                </a:highlight>
                <a:latin typeface="Aptos" panose="020B0004020202020204" pitchFamily="34" charset="0"/>
              </a:rPr>
              <a:t>Children’s answers: </a:t>
            </a:r>
            <a:r>
              <a:rPr lang="en-GB">
                <a:hlinkClick r:id="rId3"/>
              </a:rPr>
              <a:t>https://forms.office.com/e/DK4mLcNjzN</a:t>
            </a:r>
            <a:endParaRPr lang="en-US" sz="1200" b="0" i="0" u="none" strike="noStrike">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FF"/>
                </a:solidFill>
                <a:effectLst/>
                <a:highlight>
                  <a:srgbClr val="FFFFFF"/>
                </a:highlight>
                <a:latin typeface="Aptos" panose="020B0004020202020204" pitchFamily="34" charset="0"/>
              </a:rPr>
              <a:t>Teacher’s answers: </a:t>
            </a:r>
            <a:r>
              <a:rPr lang="en-GB">
                <a:hlinkClick r:id="rId4"/>
              </a:rPr>
              <a:t>https://forms.office.com/e/XBuiMwBJex</a:t>
            </a:r>
            <a:endParaRPr lang="en-US" sz="1200" b="0" i="0" u="sng" strike="noStrike">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39</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40</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41</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1">
                <a:solidFill>
                  <a:srgbClr val="000000"/>
                </a:solidFill>
                <a:latin typeface="Montserrat"/>
              </a:rPr>
              <a:t>What does the term ‘creative consultant’ mean? What skills do you think Hana’s friends see in her that make her a ‘creative consultant’? </a:t>
            </a:r>
          </a:p>
          <a:p>
            <a:pPr>
              <a:lnSpc>
                <a:spcPct val="150000"/>
              </a:lnSpc>
              <a:defRPr/>
            </a:pPr>
            <a:r>
              <a:rPr lang="en-US" sz="1200" b="0">
                <a:solidFill>
                  <a:srgbClr val="000000"/>
                </a:solidFill>
                <a:latin typeface="Montserrat"/>
              </a:rPr>
              <a:t>Her friends might think she is inventive, kind, helpful – all wonderful skills/qualities! </a:t>
            </a:r>
            <a:r>
              <a:rPr lang="en-US" sz="1200" b="1">
                <a:solidFill>
                  <a:srgbClr val="000000"/>
                </a:solidFill>
                <a:latin typeface="Montserrat"/>
              </a:rPr>
              <a:t> </a:t>
            </a:r>
          </a:p>
          <a:p>
            <a:pPr fontAlgn="base">
              <a:lnSpc>
                <a:spcPct val="150000"/>
              </a:lnSpc>
              <a:defRPr/>
            </a:pPr>
            <a:endParaRPr lang="en-GB" sz="1200" b="1">
              <a:solidFill>
                <a:srgbClr val="000000"/>
              </a:solidFill>
              <a:latin typeface="Montserrat"/>
            </a:endParaRPr>
          </a:p>
          <a:p>
            <a:pPr fontAlgn="base">
              <a:lnSpc>
                <a:spcPct val="150000"/>
              </a:lnSpc>
              <a:defRPr/>
            </a:pPr>
            <a:r>
              <a:rPr lang="en-GB" sz="1200" b="1">
                <a:solidFill>
                  <a:srgbClr val="000000"/>
                </a:solidFill>
                <a:latin typeface="Montserrat"/>
              </a:rPr>
              <a:t>What makes Hana’s mum cross? </a:t>
            </a:r>
          </a:p>
          <a:p>
            <a:pPr fontAlgn="base">
              <a:lnSpc>
                <a:spcPct val="150000"/>
              </a:lnSpc>
              <a:defRPr/>
            </a:pPr>
            <a:r>
              <a:rPr lang="en-GB" sz="1200" b="0">
                <a:solidFill>
                  <a:srgbClr val="000000"/>
                </a:solidFill>
                <a:latin typeface="Montserrat"/>
              </a:rPr>
              <a:t>She is late and makes a mess</a:t>
            </a:r>
            <a:endParaRPr lang="en-GB" b="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DCB41-405D-22CF-A5DB-2FED4FABDD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FABBF-D629-745C-24DD-54724B528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B3D72-F590-76EF-9BCA-15DB05233F20}"/>
              </a:ext>
            </a:extLst>
          </p:cNvPr>
          <p:cNvSpPr>
            <a:spLocks noGrp="1"/>
          </p:cNvSpPr>
          <p:nvPr>
            <p:ph type="body" idx="1"/>
          </p:nvPr>
        </p:nvSpPr>
        <p:spPr/>
        <p:txBody>
          <a:bodyPr/>
          <a:lstStyle/>
          <a:p>
            <a:pPr marL="0" indent="0">
              <a:lnSpc>
                <a:spcPct val="150000"/>
              </a:lnSpc>
              <a:buFont typeface="Arial" panose="020B0604020202020204" pitchFamily="34" charset="0"/>
              <a:buNone/>
              <a:defRPr/>
            </a:pPr>
            <a:r>
              <a:rPr lang="en-GB" sz="1200" b="1">
                <a:solidFill>
                  <a:prstClr val="black"/>
                </a:solidFill>
                <a:latin typeface="Montserrat"/>
              </a:rPr>
              <a:t>What type of job do you think Hana could do when she is older? What skills or qualities would she need to do this job, and has she shown any of them in the story? </a:t>
            </a:r>
          </a:p>
          <a:p>
            <a:pPr marL="0" indent="0">
              <a:lnSpc>
                <a:spcPct val="150000"/>
              </a:lnSpc>
              <a:buFont typeface="Arial" panose="020B0604020202020204" pitchFamily="34" charset="0"/>
              <a:buNone/>
              <a:defRPr/>
            </a:pPr>
            <a:r>
              <a:rPr lang="en-GB" sz="1200" b="0">
                <a:solidFill>
                  <a:prstClr val="black"/>
                </a:solidFill>
                <a:latin typeface="Montserrat"/>
              </a:rPr>
              <a:t>Open discussion, invite ideas from the class. Possible answers could be – fashion designer, stylist etc. Hana shows lots of creative skills, but she is also very kind and helpful which are important qualities for all jobs. </a:t>
            </a:r>
          </a:p>
          <a:p>
            <a:pPr marL="0" indent="0">
              <a:lnSpc>
                <a:spcPct val="150000"/>
              </a:lnSpc>
              <a:buFont typeface="Arial" panose="020B0604020202020204" pitchFamily="34" charset="0"/>
              <a:buNone/>
              <a:defRPr/>
            </a:pPr>
            <a:endParaRPr lang="en-GB" sz="1200">
              <a:solidFill>
                <a:prstClr val="black"/>
              </a:solidFill>
              <a:latin typeface="Montserrat"/>
            </a:endParaRPr>
          </a:p>
          <a:p>
            <a:pPr marL="0" indent="0">
              <a:lnSpc>
                <a:spcPct val="150000"/>
              </a:lnSpc>
              <a:buFont typeface="Arial" panose="020B0604020202020204" pitchFamily="34" charset="0"/>
              <a:buNone/>
              <a:defRPr/>
            </a:pPr>
            <a:r>
              <a:rPr lang="en-GB" sz="1200" b="1">
                <a:solidFill>
                  <a:prstClr val="black"/>
                </a:solidFill>
                <a:latin typeface="Montserrat"/>
              </a:rPr>
              <a:t>Why do you think Hana enjoys styling people’s hijabs? </a:t>
            </a:r>
          </a:p>
          <a:p>
            <a:pPr marL="0" indent="0">
              <a:lnSpc>
                <a:spcPct val="150000"/>
              </a:lnSpc>
              <a:buFont typeface="Arial" panose="020B0604020202020204" pitchFamily="34" charset="0"/>
              <a:buNone/>
              <a:defRPr/>
            </a:pPr>
            <a:r>
              <a:rPr lang="en-GB" sz="1200" b="0">
                <a:solidFill>
                  <a:prstClr val="black"/>
                </a:solidFill>
                <a:latin typeface="Montserrat"/>
              </a:rPr>
              <a:t>She loves to be creative and is a talented stylist </a:t>
            </a:r>
            <a:endParaRPr lang="en-GB" b="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a:solidFill>
                <a:srgbClr val="000000"/>
              </a:solidFill>
              <a:latin typeface="Montserrat"/>
            </a:endParaRPr>
          </a:p>
        </p:txBody>
      </p:sp>
      <p:sp>
        <p:nvSpPr>
          <p:cNvPr id="4" name="Slide Number Placeholder 3">
            <a:extLst>
              <a:ext uri="{FF2B5EF4-FFF2-40B4-BE49-F238E27FC236}">
                <a16:creationId xmlns:a16="http://schemas.microsoft.com/office/drawing/2014/main" id="{A90F0C69-2D4C-A6D6-77B6-0262DC232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820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B3B4D-FD6E-DF7E-83D5-2E50E5D89F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1F4E7A-F376-E233-C7F2-D5F153F70E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6C24E-3B84-D543-E736-5F3CE1BCB78A}"/>
              </a:ext>
            </a:extLst>
          </p:cNvPr>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i="1" dirty="0">
                <a:solidFill>
                  <a:srgbClr val="000000"/>
                </a:solidFill>
                <a:latin typeface="Montserrat"/>
              </a:rPr>
              <a:t>Note: There is a section at the back of the book and briefly talks about head coverings and their importance. It also includes notes from the author and illustrator about what hijab means to them.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This video is a useful introduction to wearing a hijab – </a:t>
            </a:r>
            <a:r>
              <a:rPr lang="en-US" sz="1200" dirty="0">
                <a:solidFill>
                  <a:prstClr val="black"/>
                </a:solidFill>
                <a:latin typeface="Montserrat"/>
              </a:rPr>
              <a:t>https://www.bbc.co.uk/teach/class-clips-video/articles/zhdfcqt. For many Muslim women, wearing a hijab is a sign of commitment and pride in their faith. The hijab is a symbol of modesty and respect for Allah. You may also wish to explore the Muslim faith in more detail here, emphasizing that clothing choices are one of many ways people respect and celebrate their faiths. In the story, Hana loves to celebrate her faith and unique style. She admires her mum for choosing to wear the hijab and “she knows it is important, and she feels special when she wears it…”</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200" dirty="0">
                <a:solidFill>
                  <a:prstClr val="black"/>
                </a:solidFill>
                <a:latin typeface="Montserrat"/>
              </a:rPr>
              <a:t>It is also common for some Muslim men to cover their heads when they pray. There are other faiths that also use head coverings, including:</a:t>
            </a:r>
          </a:p>
          <a:p>
            <a:pPr marL="171450" marR="0" lvl="0" indent="-171450" algn="l" defTabSz="914400" rtl="0" eaLnBrk="1" fontAlgn="auto" latinLnBrk="0" hangingPunct="1">
              <a:lnSpc>
                <a:spcPct val="150000"/>
              </a:lnSpc>
              <a:spcBef>
                <a:spcPts val="0"/>
              </a:spcBef>
              <a:spcAft>
                <a:spcPts val="0"/>
              </a:spcAft>
              <a:buClrTx/>
              <a:buSzTx/>
              <a:buFontTx/>
              <a:buChar char="-"/>
              <a:tabLst/>
              <a:defRPr/>
            </a:pPr>
            <a:r>
              <a:rPr lang="en-US" sz="1200" dirty="0">
                <a:solidFill>
                  <a:prstClr val="black"/>
                </a:solidFill>
                <a:latin typeface="Montserrat"/>
              </a:rPr>
              <a:t>Some Christian practices</a:t>
            </a:r>
          </a:p>
          <a:p>
            <a:pPr marL="171450" marR="0" lvl="0" indent="-171450" algn="l" defTabSz="914400" rtl="0" eaLnBrk="1" fontAlgn="auto" latinLnBrk="0" hangingPunct="1">
              <a:lnSpc>
                <a:spcPct val="150000"/>
              </a:lnSpc>
              <a:spcBef>
                <a:spcPts val="0"/>
              </a:spcBef>
              <a:spcAft>
                <a:spcPts val="0"/>
              </a:spcAft>
              <a:buClrTx/>
              <a:buSzTx/>
              <a:buFontTx/>
              <a:buChar char="-"/>
              <a:tabLst/>
              <a:defRPr/>
            </a:pPr>
            <a:r>
              <a:rPr lang="en-US" sz="1200" dirty="0">
                <a:solidFill>
                  <a:prstClr val="black"/>
                </a:solidFill>
                <a:latin typeface="Montserrat"/>
              </a:rPr>
              <a:t>Orthodox Jews</a:t>
            </a:r>
          </a:p>
          <a:p>
            <a:pPr marL="171450" marR="0" lvl="0" indent="-171450" algn="l" defTabSz="914400" rtl="0" eaLnBrk="1" fontAlgn="auto" latinLnBrk="0" hangingPunct="1">
              <a:lnSpc>
                <a:spcPct val="150000"/>
              </a:lnSpc>
              <a:spcBef>
                <a:spcPts val="0"/>
              </a:spcBef>
              <a:spcAft>
                <a:spcPts val="0"/>
              </a:spcAft>
              <a:buClrTx/>
              <a:buSzTx/>
              <a:buFontTx/>
              <a:buChar char="-"/>
              <a:tabLst/>
              <a:defRPr/>
            </a:pPr>
            <a:r>
              <a:rPr lang="en-US" sz="1200" dirty="0">
                <a:solidFill>
                  <a:prstClr val="black"/>
                </a:solidFill>
                <a:latin typeface="Montserrat"/>
              </a:rPr>
              <a:t>Sikhs</a:t>
            </a:r>
          </a:p>
          <a:p>
            <a:pPr marL="171450" marR="0" lvl="0" indent="-171450" algn="l" defTabSz="914400" rtl="0" eaLnBrk="1" fontAlgn="auto" latinLnBrk="0" hangingPunct="1">
              <a:lnSpc>
                <a:spcPct val="150000"/>
              </a:lnSpc>
              <a:spcBef>
                <a:spcPts val="0"/>
              </a:spcBef>
              <a:spcAft>
                <a:spcPts val="0"/>
              </a:spcAft>
              <a:buClrTx/>
              <a:buSzTx/>
              <a:buFontTx/>
              <a:buChar char="-"/>
              <a:tabLst/>
              <a:defRPr/>
            </a:pPr>
            <a:r>
              <a:rPr lang="en-US" sz="1200" dirty="0">
                <a:solidFill>
                  <a:prstClr val="black"/>
                </a:solidFill>
                <a:latin typeface="Montserrat"/>
              </a:rPr>
              <a:t>Hindus</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Other books that may be useful in this discussion – ‘The Proudest Blue’ by </a:t>
            </a:r>
            <a:r>
              <a:rPr lang="en-US" sz="1200" b="0" dirty="0" err="1">
                <a:solidFill>
                  <a:srgbClr val="000000"/>
                </a:solidFill>
                <a:latin typeface="Montserrat"/>
              </a:rPr>
              <a:t>Ibtihaj</a:t>
            </a:r>
            <a:r>
              <a:rPr lang="en-US" sz="1200" b="0" dirty="0">
                <a:solidFill>
                  <a:srgbClr val="000000"/>
                </a:solidFill>
                <a:latin typeface="Montserrat"/>
              </a:rPr>
              <a:t> Muhammad and ‘Hats of Faith’ by Medeia Cohen-</a:t>
            </a:r>
            <a:r>
              <a:rPr lang="en-US" sz="1200" b="0" dirty="0" err="1">
                <a:solidFill>
                  <a:srgbClr val="000000"/>
                </a:solidFill>
                <a:latin typeface="Montserrat"/>
              </a:rPr>
              <a:t>Petrolino</a:t>
            </a:r>
            <a:endParaRPr lang="en-US" sz="1200" b="0" dirty="0">
              <a:solidFill>
                <a:srgbClr val="000000"/>
              </a:solidFill>
              <a:latin typeface="Montserrat"/>
            </a:endParaRPr>
          </a:p>
        </p:txBody>
      </p:sp>
      <p:sp>
        <p:nvSpPr>
          <p:cNvPr id="4" name="Slide Number Placeholder 3">
            <a:extLst>
              <a:ext uri="{FF2B5EF4-FFF2-40B4-BE49-F238E27FC236}">
                <a16:creationId xmlns:a16="http://schemas.microsoft.com/office/drawing/2014/main" id="{163E6B0A-CDD0-1169-7314-92085A8B726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04938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a:t>There are no right or wrong answers here; the value comes in pupils’ discussion and ideas. </a:t>
            </a:r>
          </a:p>
          <a:p>
            <a:endParaRPr lang="en-GB" b="0"/>
          </a:p>
          <a:p>
            <a:r>
              <a:rPr lang="en-GB" b="0"/>
              <a:t>This is a really interesting debate and something which will hopefully spark lots of discussion. Everyone would like to have a job that they love, and when you work for most of your adult life it can be important to enjoy what you do. However, this can be difficult in reality – some people have jobs they don’t like and some people find some parts of their jobs interesting and other parts not. Just like in school, children might prefer some lessons over others – many jobs are the same. </a:t>
            </a:r>
          </a:p>
          <a:p>
            <a:endParaRPr lang="en-GB" b="0"/>
          </a:p>
          <a:p>
            <a:r>
              <a:rPr lang="en-GB" b="0"/>
              <a:t>What can help us find a job we enjoy is to think about what kinds of things interest us and what we are good at. In the story, Hana loves styling her hijabs and is very talented at it. By the end of the story, she has found a job that includes her talents and interests. Give the children time to think about their own talents and interests and what job might link these together. </a:t>
            </a:r>
          </a:p>
          <a:p>
            <a:endParaRPr lang="en-GB" b="0"/>
          </a:p>
          <a:p>
            <a:r>
              <a:rPr lang="en-GB" b="0"/>
              <a:t>You can invite arguments against the discussion question too – are there other ways you can utilise your skills and interests as adults that don’t include your job? Some adults, for example, might choose a job that gives them lots of other benefits (e.g. pay, flexibility) but use their leisure time to explore their interests. In this way, having a job that you enjoy isn’t as important – instead, happiness and contentment can be found in other ways. The working world is changing, and many people are prioritising other ways of working and living that give greater freedom. </a:t>
            </a:r>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3282377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10/12/2024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10/12/2024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35.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6.svg"/></Relationships>
</file>

<file path=ppt/slides/_rels/slide14.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3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5" Type="http://schemas.openxmlformats.org/officeDocument/2006/relationships/image" Target="../media/image40.sv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9.png"/></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35.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6.svg"/></Relationships>
</file>

<file path=ppt/slides/_rels/slide16.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3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5" Type="http://schemas.openxmlformats.org/officeDocument/2006/relationships/image" Target="../media/image40.sv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9.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1.png"/><Relationship Id="rId2" Type="http://schemas.openxmlformats.org/officeDocument/2006/relationships/notesSlide" Target="../notesSlides/notesSlide1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3.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3.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2.png"/><Relationship Id="rId2" Type="http://schemas.openxmlformats.org/officeDocument/2006/relationships/notesSlide" Target="../notesSlides/notesSlide1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46.png"/><Relationship Id="rId18" Type="http://schemas.openxmlformats.org/officeDocument/2006/relationships/image" Target="../media/image51.svg"/><Relationship Id="rId26" Type="http://schemas.openxmlformats.org/officeDocument/2006/relationships/image" Target="../media/image57.png"/><Relationship Id="rId3" Type="http://schemas.openxmlformats.org/officeDocument/2006/relationships/image" Target="../media/image3.png"/><Relationship Id="rId21" Type="http://schemas.openxmlformats.org/officeDocument/2006/relationships/image" Target="../media/image54.png"/><Relationship Id="rId7" Type="http://schemas.openxmlformats.org/officeDocument/2006/relationships/image" Target="../media/image7.png"/><Relationship Id="rId12" Type="http://schemas.openxmlformats.org/officeDocument/2006/relationships/image" Target="../media/image45.svg"/><Relationship Id="rId17" Type="http://schemas.openxmlformats.org/officeDocument/2006/relationships/image" Target="../media/image50.png"/><Relationship Id="rId25" Type="http://schemas.openxmlformats.org/officeDocument/2006/relationships/image" Target="../media/image43.svg"/><Relationship Id="rId2" Type="http://schemas.openxmlformats.org/officeDocument/2006/relationships/notesSlide" Target="../notesSlides/notesSlide18.xml"/><Relationship Id="rId16" Type="http://schemas.openxmlformats.org/officeDocument/2006/relationships/image" Target="../media/image49.svg"/><Relationship Id="rId20" Type="http://schemas.openxmlformats.org/officeDocument/2006/relationships/image" Target="../media/image53.svg"/><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44.png"/><Relationship Id="rId24" Type="http://schemas.openxmlformats.org/officeDocument/2006/relationships/image" Target="../media/image42.png"/><Relationship Id="rId5" Type="http://schemas.openxmlformats.org/officeDocument/2006/relationships/image" Target="../media/image5.png"/><Relationship Id="rId15" Type="http://schemas.openxmlformats.org/officeDocument/2006/relationships/image" Target="../media/image48.png"/><Relationship Id="rId23" Type="http://schemas.openxmlformats.org/officeDocument/2006/relationships/image" Target="../media/image56.png"/><Relationship Id="rId10" Type="http://schemas.openxmlformats.org/officeDocument/2006/relationships/image" Target="../media/image10.svg"/><Relationship Id="rId19" Type="http://schemas.openxmlformats.org/officeDocument/2006/relationships/image" Target="../media/image52.pn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47.svg"/><Relationship Id="rId22" Type="http://schemas.openxmlformats.org/officeDocument/2006/relationships/image" Target="../media/image55.svg"/><Relationship Id="rId27" Type="http://schemas.openxmlformats.org/officeDocument/2006/relationships/image" Target="../media/image58.sv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1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20.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2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22.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2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59.png"/><Relationship Id="rId2" Type="http://schemas.openxmlformats.org/officeDocument/2006/relationships/notesSlide" Target="../notesSlides/notesSlide26.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61.png"/><Relationship Id="rId2" Type="http://schemas.openxmlformats.org/officeDocument/2006/relationships/notesSlide" Target="../notesSlides/notesSlide2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2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30.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4.png"/><Relationship Id="rId16"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7.png"/><Relationship Id="rId5" Type="http://schemas.openxmlformats.org/officeDocument/2006/relationships/image" Target="../media/image17.png"/><Relationship Id="rId15" Type="http://schemas.openxmlformats.org/officeDocument/2006/relationships/image" Target="../media/image21.png"/><Relationship Id="rId10" Type="http://schemas.openxmlformats.org/officeDocument/2006/relationships/image" Target="../media/image6.svg"/><Relationship Id="rId4" Type="http://schemas.openxmlformats.org/officeDocument/2006/relationships/image" Target="../media/image16.png"/><Relationship Id="rId9" Type="http://schemas.openxmlformats.org/officeDocument/2006/relationships/image" Target="../media/image5.png"/><Relationship Id="rId14" Type="http://schemas.openxmlformats.org/officeDocument/2006/relationships/image" Target="../media/image10.sv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2.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62.png"/><Relationship Id="rId2" Type="http://schemas.openxmlformats.org/officeDocument/2006/relationships/notesSlide" Target="../notesSlides/notesSlide3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6.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7.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3.jpeg"/><Relationship Id="rId2" Type="http://schemas.openxmlformats.org/officeDocument/2006/relationships/notesSlide" Target="../notesSlides/notesSlide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5.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6.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DE187-2E4E-91B3-D61E-8D4536ED19DB}"/>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AEA8C797-26B6-9D55-D8B9-2CD33B863080}"/>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EDEAF244-031C-49DA-79E8-39E4BB6FC156}"/>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CBF44B09-1D42-B522-05BB-DC66852C7F26}"/>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348F24D8-8E60-1AEC-CC65-514116F17FE9}"/>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C85CAC8-8844-23B1-7939-DBD23A66FECF}"/>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481DDD5E-662C-94BA-8B67-E0FDDE793CDE}"/>
              </a:ext>
            </a:extLst>
          </p:cNvPr>
          <p:cNvGrpSpPr/>
          <p:nvPr/>
        </p:nvGrpSpPr>
        <p:grpSpPr>
          <a:xfrm>
            <a:off x="-2389817" y="-3631078"/>
            <a:ext cx="3536973" cy="16382144"/>
            <a:chOff x="-2126387" y="-8825546"/>
            <a:chExt cx="3536973" cy="16382144"/>
          </a:xfrm>
        </p:grpSpPr>
        <p:sp>
          <p:nvSpPr>
            <p:cNvPr id="20" name="Freeform 6">
              <a:extLst>
                <a:ext uri="{FF2B5EF4-FFF2-40B4-BE49-F238E27FC236}">
                  <a16:creationId xmlns:a16="http://schemas.microsoft.com/office/drawing/2014/main" id="{2111F9BC-20A8-1665-05AF-E94DD8EE73F1}"/>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52FD1CCB-9243-A14D-682B-BAA1E266FC7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6CFEF248-8519-52C0-EAF8-75349E629DE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19740E7A-094C-976C-91BB-4A02DA4D6B00}"/>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9EEBFF7-D121-82F7-74C7-E819E023C7DC}"/>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E064D13C-44FD-D83F-E306-7A1009195E9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231A9A58-2F00-2E68-B7C4-5833E5302321}"/>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259D248-2F7E-9CC4-DDE4-9A6D65CF9632}"/>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10403C71-DD27-AA63-5389-0563A80FF18E}"/>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FB7ACEE-E820-A2B3-D56E-DE37AADCF05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682E5195-3973-7CD7-3C6D-CD3DEAA30C1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F7A860D9-21AD-F2AC-F352-DCAF0FF389F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8AE42E7C-E0CA-C4C5-74E9-275B0A3222D5}"/>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7795279-A930-A229-E456-4BBE963FA7F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CB7C0B8B-F128-119D-D6BD-8D5B12F684D1}"/>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D2D9BED2-0DD9-8F32-455A-DA5CB960FA8C}"/>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F038EC1E-8F5F-1564-2E7B-A82AEDDBFE18}"/>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37D9752-263E-09BA-0BAF-7CCA6DED8857}"/>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FFF6506-FE1D-9EC1-7473-4306022D8210}"/>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18F5B48B-04D1-5495-86DA-B50FA3F516C1}"/>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5A84B0B7-5266-3657-F962-4A0ACDA92F5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D215EDA2-CAC6-79A5-3EFA-E8A502D91B36}"/>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AF9E77A-9518-1CAE-8E61-D7B98D33A858}"/>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3305B755-30B8-21B1-6684-42829A145A68}"/>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9A32E9C7-2AAD-064E-BAEA-EE4F4849C64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1707AFFC-35DB-F55B-CA1E-F4A7FE8BDAA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A394CB23-775F-8D85-D407-C13402510E2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103BF1A4-009B-367C-057D-7C7FF090300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194E9A0A-3F1F-FA39-F0F6-4BC8260F46B9}"/>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12581CF5-CA20-8832-3978-53723143221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24DBA7E1-E814-D361-744A-B341A30B72D1}"/>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7D8D7CA5-3C4A-F5DD-9207-E7119B70BA6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481BA7A8-C878-B1EC-796D-41C302C4751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2769839C-198D-F579-6361-EF658BAB303E}"/>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CE03CCDC-E50D-4A6D-C3B7-E8B270E3EB65}"/>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1BD97993-E4F1-0D02-59C0-A9B0870A6B7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F0B74F37-FF17-2759-F9CB-F106B8D57CF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B04A11B2-5561-1CF8-AD39-BC9C056C08C5}"/>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A7D0145A-D9C2-FBBF-C075-85606455A550}"/>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E42CDF1D-4EF8-2055-2E95-1C6F924751EF}"/>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914DEFFF-5645-FF67-394A-41A7FE823157}"/>
              </a:ext>
            </a:extLst>
          </p:cNvPr>
          <p:cNvSpPr txBox="1"/>
          <p:nvPr/>
        </p:nvSpPr>
        <p:spPr>
          <a:xfrm>
            <a:off x="4293218" y="1918190"/>
            <a:ext cx="7684365" cy="3040538"/>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lang="en-US" sz="2400" b="1">
                <a:solidFill>
                  <a:prstClr val="black"/>
                </a:solidFill>
                <a:latin typeface="Montserrat"/>
              </a:rPr>
              <a:t>Hana’s Hijab</a:t>
            </a:r>
            <a:endParaRPr lang="en-US" sz="2400" b="1" dirty="0">
              <a:solidFill>
                <a:prstClr val="black"/>
              </a:solidFill>
              <a:latin typeface="Montserrat"/>
            </a:endParaRP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US" sz="2400" dirty="0">
                <a:solidFill>
                  <a:prstClr val="black"/>
                </a:solidFill>
                <a:latin typeface="Montserrat"/>
              </a:rPr>
              <a:t>Why do you think Hana wears a hijab? </a:t>
            </a:r>
          </a:p>
          <a:p>
            <a:pPr marL="342900" lvl="0" indent="-342900" fontAlgn="base">
              <a:lnSpc>
                <a:spcPct val="150000"/>
              </a:lnSpc>
              <a:buFont typeface="Arial" panose="020B0604020202020204" pitchFamily="34" charset="0"/>
              <a:buChar char="•"/>
              <a:defRPr/>
            </a:pPr>
            <a:r>
              <a:rPr lang="en-US" sz="2400" dirty="0">
                <a:solidFill>
                  <a:prstClr val="black"/>
                </a:solidFill>
                <a:latin typeface="Montserrat"/>
              </a:rPr>
              <a:t>Do you know of any other religions where people use head coverings? </a:t>
            </a:r>
            <a:endParaRPr lang="en-GB" sz="2400" dirty="0">
              <a:solidFill>
                <a:prstClr val="black"/>
              </a:solidFill>
              <a:latin typeface="Montserrat"/>
            </a:endParaRPr>
          </a:p>
        </p:txBody>
      </p:sp>
      <p:sp>
        <p:nvSpPr>
          <p:cNvPr id="8" name="TextBox 7">
            <a:extLst>
              <a:ext uri="{FF2B5EF4-FFF2-40B4-BE49-F238E27FC236}">
                <a16:creationId xmlns:a16="http://schemas.microsoft.com/office/drawing/2014/main" id="{9A4F2492-1A5E-30AB-9AB0-AB3BE0EBEA12}"/>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91111A4F-F91A-072A-5F98-5D96AAAC8FD6}"/>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BDEE60E3-68E4-337E-C83C-7887921F11B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4109035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1" end="1"/>
                                            </p:txEl>
                                          </p:spTgt>
                                        </p:tgtEl>
                                        <p:attrNameLst>
                                          <p:attrName>style.visibility</p:attrName>
                                        </p:attrNameLst>
                                      </p:cBhvr>
                                      <p:to>
                                        <p:strVal val="visible"/>
                                      </p:to>
                                    </p:set>
                                    <p:animEffect transition="in" filter="fade">
                                      <p:cBhvr>
                                        <p:cTn id="7" dur="500"/>
                                        <p:tgtEl>
                                          <p:spTgt spid="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0" end="0"/>
                                            </p:txEl>
                                          </p:spTgt>
                                        </p:tgtEl>
                                        <p:attrNameLst>
                                          <p:attrName>style.visibility</p:attrName>
                                        </p:attrNameLst>
                                      </p:cBhvr>
                                      <p:to>
                                        <p:strVal val="visible"/>
                                      </p:to>
                                    </p:set>
                                    <p:animEffect transition="in" filter="fade">
                                      <p:cBhvr>
                                        <p:cTn id="12" dur="500"/>
                                        <p:tgtEl>
                                          <p:spTgt spid="4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7801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665970"/>
            <a:ext cx="714235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800" i="1">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80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800">
                <a:solidFill>
                  <a:schemeClr val="dk1"/>
                </a:solidFill>
                <a:latin typeface="Montserrat" panose="00000500000000000000" pitchFamily="2" charset="0"/>
                <a:ea typeface="Montserrat Medium"/>
                <a:cs typeface="Montserrat Medium"/>
                <a:sym typeface="Montserrat Medium"/>
              </a:rPr>
              <a:t>Is it important to do a job that you love? </a:t>
            </a:r>
          </a:p>
          <a:p>
            <a:pPr lvl="0">
              <a:lnSpc>
                <a:spcPct val="107000"/>
              </a:lnSpc>
              <a:spcAft>
                <a:spcPts val="800"/>
              </a:spcAft>
            </a:pPr>
            <a:endParaRPr lang="en-US" sz="280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800">
                <a:solidFill>
                  <a:schemeClr val="dk1"/>
                </a:solidFill>
                <a:latin typeface="Montserrat" panose="00000500000000000000" pitchFamily="2" charset="0"/>
                <a:ea typeface="Montserrat Medium"/>
                <a:cs typeface="Montserrat Medium"/>
                <a:sym typeface="Montserrat Medium"/>
              </a:rPr>
              <a:t>How can you use your </a:t>
            </a:r>
          </a:p>
          <a:p>
            <a:pPr lvl="0">
              <a:lnSpc>
                <a:spcPct val="107000"/>
              </a:lnSpc>
              <a:spcAft>
                <a:spcPts val="800"/>
              </a:spcAft>
            </a:pPr>
            <a:r>
              <a:rPr lang="en-US" sz="2800">
                <a:solidFill>
                  <a:schemeClr val="dk1"/>
                </a:solidFill>
                <a:latin typeface="Montserrat" panose="00000500000000000000" pitchFamily="2" charset="0"/>
                <a:ea typeface="Montserrat Medium"/>
                <a:cs typeface="Montserrat Medium"/>
                <a:sym typeface="Montserrat Medium"/>
              </a:rPr>
              <a:t>interests to find a job you </a:t>
            </a:r>
          </a:p>
          <a:p>
            <a:pPr lvl="0">
              <a:lnSpc>
                <a:spcPct val="107000"/>
              </a:lnSpc>
              <a:spcAft>
                <a:spcPts val="800"/>
              </a:spcAft>
            </a:pPr>
            <a:r>
              <a:rPr lang="en-US" sz="2800">
                <a:solidFill>
                  <a:schemeClr val="dk1"/>
                </a:solidFill>
                <a:latin typeface="Montserrat" panose="00000500000000000000" pitchFamily="2" charset="0"/>
                <a:ea typeface="Montserrat Medium"/>
                <a:cs typeface="Montserrat Medium"/>
                <a:sym typeface="Montserrat Medium"/>
              </a:rPr>
              <a:t>enjoy? </a:t>
            </a:r>
            <a:endParaRPr lang="en-GB" sz="280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992519" y="3788872"/>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140271" y="833935"/>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You’re hired!</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09486"/>
            <a:ext cx="2946630" cy="95152"/>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756178"/>
            <a:ext cx="7515771" cy="2015936"/>
          </a:xfrm>
          <a:prstGeom prst="rect">
            <a:avLst/>
          </a:prstGeom>
          <a:noFill/>
        </p:spPr>
        <p:txBody>
          <a:bodyPr wrap="square" rtlCol="0">
            <a:spAutoFit/>
          </a:bodyPr>
          <a:lstStyle/>
          <a:p>
            <a:r>
              <a:rPr lang="en-GB" sz="2500">
                <a:latin typeface="Montserrat" panose="00000500000000000000" pitchFamily="2" charset="0"/>
              </a:rPr>
              <a:t>Several job opportunities have landed on your desk! It is your responsibility to create job adverts for each one. What skills are qualities are needed? </a:t>
            </a:r>
          </a:p>
          <a:p>
            <a:endParaRPr lang="en-GB" sz="2500">
              <a:latin typeface="Montserrat" panose="00000500000000000000" pitchFamily="2" charset="0"/>
            </a:endParaRPr>
          </a:p>
        </p:txBody>
      </p:sp>
      <p:sp>
        <p:nvSpPr>
          <p:cNvPr id="13" name="Freeform 4">
            <a:extLst>
              <a:ext uri="{FF2B5EF4-FFF2-40B4-BE49-F238E27FC236}">
                <a16:creationId xmlns:a16="http://schemas.microsoft.com/office/drawing/2014/main" id="{6640A8B8-1DC5-AAD3-DFE1-ED33FF57A6E6}"/>
              </a:ext>
            </a:extLst>
          </p:cNvPr>
          <p:cNvSpPr/>
          <p:nvPr/>
        </p:nvSpPr>
        <p:spPr>
          <a:xfrm>
            <a:off x="6871919" y="3639732"/>
            <a:ext cx="4593578" cy="2520393"/>
          </a:xfrm>
          <a:custGeom>
            <a:avLst/>
            <a:gdLst/>
            <a:ahLst/>
            <a:cxnLst/>
            <a:rect l="l" t="t" r="r" b="b"/>
            <a:pathLst>
              <a:path w="5596318" h="3098961">
                <a:moveTo>
                  <a:pt x="0" y="0"/>
                </a:moveTo>
                <a:lnTo>
                  <a:pt x="5596318" y="0"/>
                </a:lnTo>
                <a:lnTo>
                  <a:pt x="5596318" y="3098961"/>
                </a:lnTo>
                <a:lnTo>
                  <a:pt x="0" y="3098961"/>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05A22-2548-D50E-6CA6-FA9FCCCCDF92}"/>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0F5892C0-AFE9-890F-0BEB-2694FA7338F6}"/>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4AD809C5-FEA6-A5FB-B409-5CE68F3BCE7B}"/>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5455BDF9-357E-B89D-1FE7-EC670DFFC6C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CE66DFA1-84D9-15ED-C0B9-3125D95109B2}"/>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0F9D2FAF-AB1E-5098-D445-47946E2375D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8C4DECB4-4D2A-F5BA-BCF8-0C3E54D9AC5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97C5D28D-8B2D-952D-914A-5C65BAE3D1D4}"/>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FBAB69D1-7C36-4306-5C81-6336209BD95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987FDC17-2EC4-2D84-622A-5400308B9F59}"/>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A5AC963E-BF2E-9FB9-689C-60A44CCA0858}"/>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5182180D-2C0B-ABC2-A319-7E787D55FDC6}"/>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7BDE0C2F-677A-90EB-61A8-D2D22FCDD61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B200A92-1EEB-C40F-5FBD-B0228E1ED45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B6C08DDE-7716-F7A0-4776-0E903E8FDCD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35CFBD28-35E5-9280-94B5-301FFFD7838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00CBC424-3171-E73A-BDE5-D9270D023FA9}"/>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C9659D2A-9148-F738-2F6D-73149C20AC2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34B4A33E-31D0-6B15-7079-908B927CCDC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02AFD322-343A-704B-0D83-C657711766CE}"/>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9338A742-CB08-0FB5-D836-A546025C927C}"/>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5EFC0A53-9506-DD3E-61C9-9F9A45D97E6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D61D27FE-5F10-C612-1FA0-930455633AA0}"/>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F88069CA-17EC-50DF-22C4-4FB94B2AE6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75523303-5F2F-5C96-BD5C-5BA4D034E6A2}"/>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FF1E696F-5D84-64B7-1B88-4CDDD008A8AF}"/>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36C2C632-6E5F-8773-344E-BFBD313F38F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4129DF76-5387-7EF9-9FEE-AA7368965FBF}"/>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F8FD676E-984C-B170-614A-24C23B72F01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8109DC51-6AB6-7DE0-1B0F-5891E1EA2160}"/>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144761D-B954-912F-0B57-BEA8D3BD3E16}"/>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C6CD3D8D-2151-5E67-B95A-630FC334EF3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F98110D1-0A5A-233E-3971-FFE21A0E85D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06D38AA0-C2AA-5B90-263A-DA14A6AA258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28586C39-B8D2-B789-DECE-3EDD880A381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F5111169-D9F8-9DD7-445F-DC18755E7AB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2DDB9DB-0784-139F-EFF4-6CC4810C3A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F46A70E8-5683-7B43-3925-8038F9D9056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A84773A3-A86C-ED22-435F-0967BCD64A2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0A103145-C11B-9E0A-3835-13549DDB99E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BE2AEC9D-76F5-4EF1-DB51-8D6BA87A553C}"/>
              </a:ext>
            </a:extLst>
          </p:cNvPr>
          <p:cNvSpPr/>
          <p:nvPr/>
        </p:nvSpPr>
        <p:spPr>
          <a:xfrm>
            <a:off x="1147455" y="837033"/>
            <a:ext cx="10872937"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7A031A82-8209-FF5E-2183-AFB641982A7E}"/>
              </a:ext>
            </a:extLst>
          </p:cNvPr>
          <p:cNvSpPr txBox="1"/>
          <p:nvPr/>
        </p:nvSpPr>
        <p:spPr>
          <a:xfrm>
            <a:off x="1216712" y="85073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You’re hired!</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A3291AAF-80B3-5ACD-9BFF-A426BFAE71CC}"/>
              </a:ext>
            </a:extLst>
          </p:cNvPr>
          <p:cNvPicPr preferRelativeResize="0"/>
          <p:nvPr/>
        </p:nvPicPr>
        <p:blipFill>
          <a:blip r:embed="rId11">
            <a:alphaModFix/>
          </a:blip>
          <a:stretch>
            <a:fillRect/>
          </a:stretch>
        </p:blipFill>
        <p:spPr>
          <a:xfrm flipV="1">
            <a:off x="1208476" y="1519006"/>
            <a:ext cx="2946630" cy="95152"/>
          </a:xfrm>
          <a:prstGeom prst="rect">
            <a:avLst/>
          </a:prstGeom>
          <a:noFill/>
          <a:ln>
            <a:noFill/>
          </a:ln>
        </p:spPr>
      </p:pic>
      <p:sp>
        <p:nvSpPr>
          <p:cNvPr id="12" name="Google Shape;121;p15">
            <a:extLst>
              <a:ext uri="{FF2B5EF4-FFF2-40B4-BE49-F238E27FC236}">
                <a16:creationId xmlns:a16="http://schemas.microsoft.com/office/drawing/2014/main" id="{2C75B80D-466E-9076-C375-E62F16AA8E10}"/>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DE89A133-1AFF-2DF8-20F1-8CB72E82FC18}"/>
              </a:ext>
            </a:extLst>
          </p:cNvPr>
          <p:cNvSpPr txBox="1"/>
          <p:nvPr/>
        </p:nvSpPr>
        <p:spPr>
          <a:xfrm>
            <a:off x="1175933" y="346830"/>
            <a:ext cx="3693610" cy="473962"/>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 continued</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3" name="Freeform 6"/>
          <p:cNvSpPr/>
          <p:nvPr/>
        </p:nvSpPr>
        <p:spPr>
          <a:xfrm>
            <a:off x="6133674" y="1129054"/>
            <a:ext cx="5622618" cy="5130639"/>
          </a:xfrm>
          <a:custGeom>
            <a:avLst/>
            <a:gdLst/>
            <a:ahLst/>
            <a:cxnLst/>
            <a:rect l="l" t="t" r="r" b="b"/>
            <a:pathLst>
              <a:path w="5622618" h="5130639">
                <a:moveTo>
                  <a:pt x="0" y="0"/>
                </a:moveTo>
                <a:lnTo>
                  <a:pt x="5622618" y="0"/>
                </a:lnTo>
                <a:lnTo>
                  <a:pt x="5622618" y="5130639"/>
                </a:lnTo>
                <a:lnTo>
                  <a:pt x="0" y="5130639"/>
                </a:lnTo>
                <a:lnTo>
                  <a:pt x="0" y="0"/>
                </a:lnTo>
                <a:close/>
              </a:path>
            </a:pathLst>
          </a:custGeom>
          <a:blipFill>
            <a:blip r:embed="rId12"/>
            <a:stretch>
              <a:fillRect/>
            </a:stretch>
          </a:blipFill>
        </p:spPr>
        <p:txBody>
          <a:bodyPr/>
          <a:lstStyle/>
          <a:p>
            <a:endParaRPr lang="en-GB"/>
          </a:p>
        </p:txBody>
      </p:sp>
      <p:sp>
        <p:nvSpPr>
          <p:cNvPr id="14" name="Freeform 7"/>
          <p:cNvSpPr/>
          <p:nvPr/>
        </p:nvSpPr>
        <p:spPr>
          <a:xfrm>
            <a:off x="1397050" y="1954656"/>
            <a:ext cx="4547051" cy="4380020"/>
          </a:xfrm>
          <a:custGeom>
            <a:avLst/>
            <a:gdLst/>
            <a:ahLst/>
            <a:cxnLst/>
            <a:rect l="l" t="t" r="r" b="b"/>
            <a:pathLst>
              <a:path w="3886772" h="4114800">
                <a:moveTo>
                  <a:pt x="0" y="0"/>
                </a:moveTo>
                <a:lnTo>
                  <a:pt x="3886771" y="0"/>
                </a:lnTo>
                <a:lnTo>
                  <a:pt x="3886771"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7" name="TextBox 16">
            <a:extLst>
              <a:ext uri="{FF2B5EF4-FFF2-40B4-BE49-F238E27FC236}">
                <a16:creationId xmlns:a16="http://schemas.microsoft.com/office/drawing/2014/main" id="{08869632-0802-D8DA-0CD6-DB5B013B6CAE}"/>
              </a:ext>
            </a:extLst>
          </p:cNvPr>
          <p:cNvSpPr txBox="1"/>
          <p:nvPr/>
        </p:nvSpPr>
        <p:spPr>
          <a:xfrm>
            <a:off x="1549968" y="2753058"/>
            <a:ext cx="4319606" cy="3416320"/>
          </a:xfrm>
          <a:prstGeom prst="rect">
            <a:avLst/>
          </a:prstGeom>
          <a:solidFill>
            <a:srgbClr val="C2E5EE"/>
          </a:solidFill>
        </p:spPr>
        <p:txBody>
          <a:bodyPr wrap="square" rtlCol="0">
            <a:spAutoFit/>
          </a:bodyPr>
          <a:lstStyle/>
          <a:p>
            <a:r>
              <a:rPr lang="en-GB" b="1"/>
              <a:t>EXAMPLE</a:t>
            </a:r>
          </a:p>
          <a:p>
            <a:r>
              <a:rPr lang="en-GB" b="1"/>
              <a:t>Job Title: Mechanic</a:t>
            </a:r>
          </a:p>
          <a:p>
            <a:endParaRPr lang="en-GB" b="1"/>
          </a:p>
          <a:p>
            <a:r>
              <a:rPr lang="en-GB" b="1"/>
              <a:t>Skills: </a:t>
            </a:r>
            <a:r>
              <a:rPr lang="en-GB"/>
              <a:t>Able to problem solve, good at maths, good at fixing things</a:t>
            </a:r>
          </a:p>
          <a:p>
            <a:endParaRPr lang="en-GB"/>
          </a:p>
          <a:p>
            <a:r>
              <a:rPr lang="en-GB" b="1"/>
              <a:t>Possible interests: </a:t>
            </a:r>
            <a:r>
              <a:rPr lang="en-GB"/>
              <a:t>cars, machines, how things work, Lego, building and technology</a:t>
            </a:r>
            <a:r>
              <a:rPr lang="en-GB" b="1"/>
              <a:t> </a:t>
            </a:r>
          </a:p>
          <a:p>
            <a:endParaRPr lang="en-GB"/>
          </a:p>
          <a:p>
            <a:r>
              <a:rPr lang="en-GB" b="1"/>
              <a:t>Qualities: </a:t>
            </a:r>
            <a:r>
              <a:rPr lang="en-GB"/>
              <a:t>Patience, friendliness </a:t>
            </a:r>
          </a:p>
          <a:p>
            <a:endParaRPr lang="en-GB"/>
          </a:p>
        </p:txBody>
      </p:sp>
      <p:sp>
        <p:nvSpPr>
          <p:cNvPr id="18" name="TextBox 17">
            <a:extLst>
              <a:ext uri="{FF2B5EF4-FFF2-40B4-BE49-F238E27FC236}">
                <a16:creationId xmlns:a16="http://schemas.microsoft.com/office/drawing/2014/main" id="{2AB22A40-E333-607B-68D1-660EFC49F43C}"/>
              </a:ext>
            </a:extLst>
          </p:cNvPr>
          <p:cNvSpPr txBox="1"/>
          <p:nvPr/>
        </p:nvSpPr>
        <p:spPr>
          <a:xfrm>
            <a:off x="6407859" y="2498621"/>
            <a:ext cx="4930903" cy="2031325"/>
          </a:xfrm>
          <a:prstGeom prst="rect">
            <a:avLst/>
          </a:prstGeom>
          <a:solidFill>
            <a:schemeClr val="bg1"/>
          </a:solidFill>
        </p:spPr>
        <p:txBody>
          <a:bodyPr wrap="square" rtlCol="0">
            <a:spAutoFit/>
          </a:bodyPr>
          <a:lstStyle/>
          <a:p>
            <a:r>
              <a:rPr lang="en-GB" b="1"/>
              <a:t>Job Title: Website Designer</a:t>
            </a:r>
          </a:p>
          <a:p>
            <a:endParaRPr lang="en-GB" b="1"/>
          </a:p>
          <a:p>
            <a:r>
              <a:rPr lang="en-GB" b="1"/>
              <a:t>Skills:</a:t>
            </a:r>
          </a:p>
          <a:p>
            <a:endParaRPr lang="en-GB"/>
          </a:p>
          <a:p>
            <a:r>
              <a:rPr lang="en-GB" b="1"/>
              <a:t>Possible interests:</a:t>
            </a:r>
          </a:p>
          <a:p>
            <a:endParaRPr lang="en-GB"/>
          </a:p>
          <a:p>
            <a:r>
              <a:rPr lang="en-GB" b="1"/>
              <a:t>Qualities:</a:t>
            </a:r>
            <a:endParaRPr lang="en-GB"/>
          </a:p>
        </p:txBody>
      </p:sp>
    </p:spTree>
    <p:extLst>
      <p:ext uri="{BB962C8B-B14F-4D97-AF65-F5344CB8AC3E}">
        <p14:creationId xmlns:p14="http://schemas.microsoft.com/office/powerpoint/2010/main" val="329912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AC7FA-A244-6D5A-2E3D-5BBD8B0F094E}"/>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FFACC423-9B14-F82C-9D13-9EC9A8C0A87A}"/>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90224A3D-2CF8-3D85-D88A-7B1F3B8B865D}"/>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8E9E22E2-601A-3A80-F1CE-D2266917FF5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E13611BF-DEC7-BCB6-F481-B9B93E15B8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FDD6F72-58F9-7BEC-356B-2B87345C01AB}"/>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74FCD648-ECA8-4E79-C768-37DB14A3734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AAB717E3-399A-00A5-CF66-1E5A94E0C933}"/>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162FF9E-87CC-1CDD-71E5-9997F932C29F}"/>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6A252AF9-CE42-BD39-E372-5C87180EB6A9}"/>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43C99043-3E15-DA0F-1508-3E8CA1BC0929}"/>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9DE38B0D-DD5A-5055-CDEE-85F12AE53939}"/>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B878CD9B-2F6A-D372-7063-CDE36701BE2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68CDC34D-3C4D-687B-DF70-0999E0662425}"/>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0EC5BA56-F374-2B31-9109-EA1D035B3F9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3C66C4CB-BD84-CB3B-A222-A9140239A0F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E89F6094-D917-4E08-1B0B-715AF32A1087}"/>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9B384EAF-2B48-C066-010A-641E927B3B6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E642C4D6-F063-BAD8-38F5-129B6BBAC84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934E7DBC-57F0-CA70-0D69-541584E62FB8}"/>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2EC4446B-B218-7B60-42AA-1AEC2A78727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CD7DB54D-3E65-E92F-8DA8-0B27A5DF17A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CF20A26-20F9-8B1D-4466-C3624376F5A7}"/>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4617DB29-7110-1958-592E-2D45A8A27626}"/>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4778B5D0-445C-84AE-7EC2-2EB6D4BC094E}"/>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3D282ED5-926C-D3D5-045A-0FE38177FBF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8B59D602-CABB-9D42-CB7B-2A9DF1082DB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248BBC8A-6C76-A6F1-717D-C9D943624039}"/>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3F2BAC55-8831-533A-2FCC-BFFF9F5E2B17}"/>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7A618302-8F14-BC8D-2BBB-2037809C00C8}"/>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97FFA53C-73D8-CC26-D7CC-C72D8B5C5288}"/>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7BD7491-C22D-A595-42C1-3B155DC9568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355A97D-47B1-AA0C-642A-1EDBF0ACD1DA}"/>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515C8901-3065-B9E0-7712-342ECDECB378}"/>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2F56484E-AC74-69AB-BF59-57308F328639}"/>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90CB800D-50C8-D2F9-F954-97075290E4F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54E635E-4CB1-4F4F-C8AF-7C1BF890D710}"/>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B8F8B395-2F6D-DD45-8DFB-07885DDBEE4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758E78EA-8F77-0933-B6E6-88B9236A2151}"/>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A3930B04-7E0D-F329-4A54-33EAD62C9622}"/>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65F4F4FA-D395-6BD1-419C-28618196AD93}"/>
              </a:ext>
            </a:extLst>
          </p:cNvPr>
          <p:cNvSpPr/>
          <p:nvPr/>
        </p:nvSpPr>
        <p:spPr>
          <a:xfrm>
            <a:off x="1814445" y="833935"/>
            <a:ext cx="10234425"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3FBAB8C2-AD6A-37A0-7E6E-7A91D707CA24}"/>
              </a:ext>
            </a:extLst>
          </p:cNvPr>
          <p:cNvSpPr txBox="1"/>
          <p:nvPr/>
        </p:nvSpPr>
        <p:spPr>
          <a:xfrm>
            <a:off x="1963253" y="944660"/>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You’re hired!</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F39FA770-4719-2C84-D78E-CB9AA68244C2}"/>
              </a:ext>
            </a:extLst>
          </p:cNvPr>
          <p:cNvPicPr preferRelativeResize="0"/>
          <p:nvPr/>
        </p:nvPicPr>
        <p:blipFill>
          <a:blip r:embed="rId11">
            <a:alphaModFix/>
          </a:blip>
          <a:stretch>
            <a:fillRect/>
          </a:stretch>
        </p:blipFill>
        <p:spPr>
          <a:xfrm flipV="1">
            <a:off x="2043387" y="1562686"/>
            <a:ext cx="2946630" cy="95152"/>
          </a:xfrm>
          <a:prstGeom prst="rect">
            <a:avLst/>
          </a:prstGeom>
          <a:noFill/>
          <a:ln>
            <a:noFill/>
          </a:ln>
        </p:spPr>
      </p:pic>
      <p:sp>
        <p:nvSpPr>
          <p:cNvPr id="12" name="Google Shape;121;p15">
            <a:extLst>
              <a:ext uri="{FF2B5EF4-FFF2-40B4-BE49-F238E27FC236}">
                <a16:creationId xmlns:a16="http://schemas.microsoft.com/office/drawing/2014/main" id="{33E9DC45-2E57-A28A-840D-628848CDDC28}"/>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EA215FCB-0C52-7432-B517-8814A152F473}"/>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9" name="Freeform 5">
            <a:extLst>
              <a:ext uri="{FF2B5EF4-FFF2-40B4-BE49-F238E27FC236}">
                <a16:creationId xmlns:a16="http://schemas.microsoft.com/office/drawing/2014/main" id="{C150A3B8-B5EA-E48A-D490-1FC77468354C}"/>
              </a:ext>
            </a:extLst>
          </p:cNvPr>
          <p:cNvSpPr/>
          <p:nvPr/>
        </p:nvSpPr>
        <p:spPr>
          <a:xfrm>
            <a:off x="2218330" y="1857013"/>
            <a:ext cx="4446636" cy="4819557"/>
          </a:xfrm>
          <a:custGeom>
            <a:avLst/>
            <a:gdLst/>
            <a:ahLst/>
            <a:cxnLst/>
            <a:rect l="l" t="t" r="r" b="b"/>
            <a:pathLst>
              <a:path w="2849499" h="4114800">
                <a:moveTo>
                  <a:pt x="0" y="0"/>
                </a:moveTo>
                <a:lnTo>
                  <a:pt x="2849499" y="0"/>
                </a:lnTo>
                <a:lnTo>
                  <a:pt x="2849499"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6" name="Freeform 8">
            <a:extLst>
              <a:ext uri="{FF2B5EF4-FFF2-40B4-BE49-F238E27FC236}">
                <a16:creationId xmlns:a16="http://schemas.microsoft.com/office/drawing/2014/main" id="{E9700722-8CC7-6275-52DE-8D1D29D962AC}"/>
              </a:ext>
            </a:extLst>
          </p:cNvPr>
          <p:cNvSpPr/>
          <p:nvPr/>
        </p:nvSpPr>
        <p:spPr>
          <a:xfrm>
            <a:off x="6853753" y="1214311"/>
            <a:ext cx="4975390" cy="5683898"/>
          </a:xfrm>
          <a:custGeom>
            <a:avLst/>
            <a:gdLst/>
            <a:ahLst/>
            <a:cxnLst/>
            <a:rect l="l" t="t" r="r" b="b"/>
            <a:pathLst>
              <a:path w="3897058" h="4114800">
                <a:moveTo>
                  <a:pt x="0" y="0"/>
                </a:moveTo>
                <a:lnTo>
                  <a:pt x="3897058" y="0"/>
                </a:lnTo>
                <a:lnTo>
                  <a:pt x="3897058"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 name="TextBox 1">
            <a:extLst>
              <a:ext uri="{FF2B5EF4-FFF2-40B4-BE49-F238E27FC236}">
                <a16:creationId xmlns:a16="http://schemas.microsoft.com/office/drawing/2014/main" id="{CF5793BE-7A43-274F-BACB-609208CD65A2}"/>
              </a:ext>
            </a:extLst>
          </p:cNvPr>
          <p:cNvSpPr txBox="1"/>
          <p:nvPr/>
        </p:nvSpPr>
        <p:spPr>
          <a:xfrm>
            <a:off x="2698414" y="2628116"/>
            <a:ext cx="3473567" cy="3139321"/>
          </a:xfrm>
          <a:prstGeom prst="rect">
            <a:avLst/>
          </a:prstGeom>
          <a:noFill/>
        </p:spPr>
        <p:txBody>
          <a:bodyPr wrap="square" rtlCol="0">
            <a:spAutoFit/>
          </a:bodyPr>
          <a:lstStyle/>
          <a:p>
            <a:r>
              <a:rPr lang="en-GB" b="1"/>
              <a:t>Job Title: Fashion Designer</a:t>
            </a:r>
          </a:p>
          <a:p>
            <a:endParaRPr lang="en-GB" b="1"/>
          </a:p>
          <a:p>
            <a:r>
              <a:rPr lang="en-GB" b="1"/>
              <a:t>Skills:</a:t>
            </a:r>
          </a:p>
          <a:p>
            <a:endParaRPr lang="en-GB"/>
          </a:p>
          <a:p>
            <a:endParaRPr lang="en-GB"/>
          </a:p>
          <a:p>
            <a:endParaRPr lang="en-GB"/>
          </a:p>
          <a:p>
            <a:r>
              <a:rPr lang="en-GB" b="1"/>
              <a:t>Possible interests:</a:t>
            </a:r>
          </a:p>
          <a:p>
            <a:endParaRPr lang="en-GB"/>
          </a:p>
          <a:p>
            <a:endParaRPr lang="en-GB"/>
          </a:p>
          <a:p>
            <a:endParaRPr lang="en-GB"/>
          </a:p>
          <a:p>
            <a:r>
              <a:rPr lang="en-GB" b="1"/>
              <a:t>Qualities:</a:t>
            </a:r>
            <a:endParaRPr lang="en-GB"/>
          </a:p>
        </p:txBody>
      </p:sp>
      <p:sp>
        <p:nvSpPr>
          <p:cNvPr id="3" name="TextBox 2">
            <a:extLst>
              <a:ext uri="{FF2B5EF4-FFF2-40B4-BE49-F238E27FC236}">
                <a16:creationId xmlns:a16="http://schemas.microsoft.com/office/drawing/2014/main" id="{E1121F85-3EDD-6472-60FA-E3629A69A0B3}"/>
              </a:ext>
            </a:extLst>
          </p:cNvPr>
          <p:cNvSpPr txBox="1"/>
          <p:nvPr/>
        </p:nvSpPr>
        <p:spPr>
          <a:xfrm>
            <a:off x="7422073" y="2621889"/>
            <a:ext cx="3473567" cy="3139321"/>
          </a:xfrm>
          <a:prstGeom prst="rect">
            <a:avLst/>
          </a:prstGeom>
          <a:noFill/>
        </p:spPr>
        <p:txBody>
          <a:bodyPr wrap="square" rtlCol="0">
            <a:spAutoFit/>
          </a:bodyPr>
          <a:lstStyle/>
          <a:p>
            <a:r>
              <a:rPr lang="en-GB" b="1"/>
              <a:t>Job Title: Teacher</a:t>
            </a:r>
          </a:p>
          <a:p>
            <a:endParaRPr lang="en-GB" b="1"/>
          </a:p>
          <a:p>
            <a:r>
              <a:rPr lang="en-GB" b="1"/>
              <a:t>Skills:</a:t>
            </a:r>
          </a:p>
          <a:p>
            <a:endParaRPr lang="en-GB"/>
          </a:p>
          <a:p>
            <a:endParaRPr lang="en-GB"/>
          </a:p>
          <a:p>
            <a:endParaRPr lang="en-GB"/>
          </a:p>
          <a:p>
            <a:r>
              <a:rPr lang="en-GB" b="1"/>
              <a:t>Possible interests:</a:t>
            </a:r>
          </a:p>
          <a:p>
            <a:endParaRPr lang="en-GB"/>
          </a:p>
          <a:p>
            <a:endParaRPr lang="en-GB"/>
          </a:p>
          <a:p>
            <a:endParaRPr lang="en-GB"/>
          </a:p>
          <a:p>
            <a:r>
              <a:rPr lang="en-GB" b="1"/>
              <a:t>Qualities:</a:t>
            </a:r>
            <a:endParaRPr lang="en-GB"/>
          </a:p>
        </p:txBody>
      </p:sp>
    </p:spTree>
    <p:extLst>
      <p:ext uri="{BB962C8B-B14F-4D97-AF65-F5344CB8AC3E}">
        <p14:creationId xmlns:p14="http://schemas.microsoft.com/office/powerpoint/2010/main" val="7244677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A067D-3C61-1E01-0927-E918E23BAE76}"/>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832BDACB-2A90-2ADE-BC9D-9AE76BFFB3B2}"/>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580F5E53-16EF-3218-C9DD-908A670F787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CFAC83C2-67F0-92C3-B8A5-92A437513C1B}"/>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DF3CD9FA-5338-8DB3-6BF1-F914FC63051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C226A1D9-0571-80C4-27C6-0B691A1C097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B8182DF6-9517-20D4-90A7-515D23FDB8FA}"/>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012D9D45-47BA-6DC0-70AA-97BBA0364D48}"/>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DE0D84D-F89A-F43E-878D-27EDC5ED6D25}"/>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7E26302C-B2B6-9D0B-CD1C-035F4B39BBD9}"/>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85B14726-4B28-15FC-2949-C354138E4385}"/>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7C535620-BC8E-793B-3EE4-1D922F3B211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E8A00BD9-A938-7BF8-FC8C-D0727E633DA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2CF51D43-BEEE-CE17-505B-A1B1E3936987}"/>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EBBC566D-8037-51E0-3282-CAF803368245}"/>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6C07DC18-2517-A192-3ABE-98B62D492EB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2C7D15D2-A133-5412-D815-A0DA2DFD2DB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1E9D7DCE-8007-DAAB-5F5B-0DAC98054754}"/>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FC0F9F82-1250-E04C-6A5F-D1D5AE46200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8BB34CAF-58D3-021E-6B10-97871B181D8A}"/>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3848DF2D-7057-FAFD-8943-CEDE5A2150F0}"/>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DC636125-0E1B-4790-4C6D-4B6120729C5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CBFE6CAF-EA3C-4D3C-9BE2-4A232C1F4D1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031D4CC-9B4D-6A0C-FEBC-6C25F7BE61A7}"/>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62B5F986-74BD-8334-D768-C72C0A46E288}"/>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0E98B537-9AF8-7DE7-B163-E4BC4ED374F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021088D9-B24D-4042-F7B1-5559B5CAFC1A}"/>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602AB68E-22E7-540D-82CF-FC6829BF560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D44910E3-4AE0-86F7-9A99-ECE3F869B56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F0F816FE-2F7C-7CAB-49AC-7E1671FA1756}"/>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758D1762-32EF-6CE7-85E6-C922E29FEBB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37AF7019-FF14-3AD1-1EEB-12A1BD2F2B24}"/>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D5C55944-8757-0CBA-7348-2F061889CD91}"/>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7B8CEA1E-9FBE-6124-1B41-BF4AB47F6C8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522A20D3-181B-66BE-6DAC-D79EB774903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443589CB-EA05-C62B-41B6-DF537419785C}"/>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A77FE035-600F-6A10-B91E-8B51FA11D6C5}"/>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E13A0378-5AC4-D7D9-2828-0F1644542A9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A7D5A367-EFD4-E270-B9E3-0A60CF77E353}"/>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7E716ACC-E3FC-C234-9CB6-FCFFB4D8E8DB}"/>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E89ADCD9-6CFB-2BF2-1C12-86BA5A0DE527}"/>
              </a:ext>
            </a:extLst>
          </p:cNvPr>
          <p:cNvSpPr/>
          <p:nvPr/>
        </p:nvSpPr>
        <p:spPr>
          <a:xfrm>
            <a:off x="1147455" y="837033"/>
            <a:ext cx="10872937"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4414F93E-DC9A-E3AF-ADDA-DA6F740C77A4}"/>
              </a:ext>
            </a:extLst>
          </p:cNvPr>
          <p:cNvSpPr txBox="1"/>
          <p:nvPr/>
        </p:nvSpPr>
        <p:spPr>
          <a:xfrm>
            <a:off x="1216712" y="85073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You’re hired!</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DF13D8ED-B18F-7BAE-403F-FAF51B671C7F}"/>
              </a:ext>
            </a:extLst>
          </p:cNvPr>
          <p:cNvPicPr preferRelativeResize="0"/>
          <p:nvPr/>
        </p:nvPicPr>
        <p:blipFill>
          <a:blip r:embed="rId11">
            <a:alphaModFix/>
          </a:blip>
          <a:stretch>
            <a:fillRect/>
          </a:stretch>
        </p:blipFill>
        <p:spPr>
          <a:xfrm flipV="1">
            <a:off x="1208476" y="1519006"/>
            <a:ext cx="2946630" cy="95152"/>
          </a:xfrm>
          <a:prstGeom prst="rect">
            <a:avLst/>
          </a:prstGeom>
          <a:noFill/>
          <a:ln>
            <a:noFill/>
          </a:ln>
        </p:spPr>
      </p:pic>
      <p:sp>
        <p:nvSpPr>
          <p:cNvPr id="12" name="Google Shape;121;p15">
            <a:extLst>
              <a:ext uri="{FF2B5EF4-FFF2-40B4-BE49-F238E27FC236}">
                <a16:creationId xmlns:a16="http://schemas.microsoft.com/office/drawing/2014/main" id="{16107579-226D-F19D-804A-DD8E376AFBBB}"/>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1E74609B-AC81-3A4F-7E16-D15C7AEBBF20}"/>
              </a:ext>
            </a:extLst>
          </p:cNvPr>
          <p:cNvSpPr txBox="1"/>
          <p:nvPr/>
        </p:nvSpPr>
        <p:spPr>
          <a:xfrm>
            <a:off x="1175933" y="346830"/>
            <a:ext cx="3693610" cy="473962"/>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 continued</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3" name="Freeform 6">
            <a:extLst>
              <a:ext uri="{FF2B5EF4-FFF2-40B4-BE49-F238E27FC236}">
                <a16:creationId xmlns:a16="http://schemas.microsoft.com/office/drawing/2014/main" id="{9D84D0D6-2D60-0B54-A66A-B8888C3459F5}"/>
              </a:ext>
            </a:extLst>
          </p:cNvPr>
          <p:cNvSpPr/>
          <p:nvPr/>
        </p:nvSpPr>
        <p:spPr>
          <a:xfrm>
            <a:off x="6133674" y="1129054"/>
            <a:ext cx="5622618" cy="5130639"/>
          </a:xfrm>
          <a:custGeom>
            <a:avLst/>
            <a:gdLst/>
            <a:ahLst/>
            <a:cxnLst/>
            <a:rect l="l" t="t" r="r" b="b"/>
            <a:pathLst>
              <a:path w="5622618" h="5130639">
                <a:moveTo>
                  <a:pt x="0" y="0"/>
                </a:moveTo>
                <a:lnTo>
                  <a:pt x="5622618" y="0"/>
                </a:lnTo>
                <a:lnTo>
                  <a:pt x="5622618" y="5130639"/>
                </a:lnTo>
                <a:lnTo>
                  <a:pt x="0" y="5130639"/>
                </a:lnTo>
                <a:lnTo>
                  <a:pt x="0" y="0"/>
                </a:lnTo>
                <a:close/>
              </a:path>
            </a:pathLst>
          </a:custGeom>
          <a:blipFill>
            <a:blip r:embed="rId12"/>
            <a:stretch>
              <a:fillRect/>
            </a:stretch>
          </a:blipFill>
        </p:spPr>
        <p:txBody>
          <a:bodyPr/>
          <a:lstStyle/>
          <a:p>
            <a:endParaRPr lang="en-GB"/>
          </a:p>
        </p:txBody>
      </p:sp>
      <p:sp>
        <p:nvSpPr>
          <p:cNvPr id="14" name="Freeform 7">
            <a:extLst>
              <a:ext uri="{FF2B5EF4-FFF2-40B4-BE49-F238E27FC236}">
                <a16:creationId xmlns:a16="http://schemas.microsoft.com/office/drawing/2014/main" id="{92D3A342-3725-2409-ECED-23E3E328BEE0}"/>
              </a:ext>
            </a:extLst>
          </p:cNvPr>
          <p:cNvSpPr/>
          <p:nvPr/>
        </p:nvSpPr>
        <p:spPr>
          <a:xfrm>
            <a:off x="1397050" y="1954656"/>
            <a:ext cx="4547051" cy="4380020"/>
          </a:xfrm>
          <a:custGeom>
            <a:avLst/>
            <a:gdLst/>
            <a:ahLst/>
            <a:cxnLst/>
            <a:rect l="l" t="t" r="r" b="b"/>
            <a:pathLst>
              <a:path w="3886772" h="4114800">
                <a:moveTo>
                  <a:pt x="0" y="0"/>
                </a:moveTo>
                <a:lnTo>
                  <a:pt x="3886771" y="0"/>
                </a:lnTo>
                <a:lnTo>
                  <a:pt x="3886771" y="4114800"/>
                </a:lnTo>
                <a:lnTo>
                  <a:pt x="0" y="411480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7" name="TextBox 16">
            <a:extLst>
              <a:ext uri="{FF2B5EF4-FFF2-40B4-BE49-F238E27FC236}">
                <a16:creationId xmlns:a16="http://schemas.microsoft.com/office/drawing/2014/main" id="{27F5CBFF-0A81-5D4D-278C-3EC0B3509852}"/>
              </a:ext>
            </a:extLst>
          </p:cNvPr>
          <p:cNvSpPr txBox="1"/>
          <p:nvPr/>
        </p:nvSpPr>
        <p:spPr>
          <a:xfrm>
            <a:off x="1549968" y="2753058"/>
            <a:ext cx="4319606" cy="3139321"/>
          </a:xfrm>
          <a:prstGeom prst="rect">
            <a:avLst/>
          </a:prstGeom>
          <a:solidFill>
            <a:srgbClr val="C2E5EE"/>
          </a:solidFill>
        </p:spPr>
        <p:txBody>
          <a:bodyPr wrap="square" rtlCol="0">
            <a:spAutoFit/>
          </a:bodyPr>
          <a:lstStyle/>
          <a:p>
            <a:r>
              <a:rPr lang="en-GB" b="1"/>
              <a:t>Job Title: Paramedic  </a:t>
            </a:r>
          </a:p>
          <a:p>
            <a:endParaRPr lang="en-GB" b="1"/>
          </a:p>
          <a:p>
            <a:r>
              <a:rPr lang="en-GB" b="1"/>
              <a:t>Skills:</a:t>
            </a:r>
          </a:p>
          <a:p>
            <a:endParaRPr lang="en-GB" b="1"/>
          </a:p>
          <a:p>
            <a:endParaRPr lang="en-GB"/>
          </a:p>
          <a:p>
            <a:r>
              <a:rPr lang="en-GB" b="1"/>
              <a:t>Possible interests:</a:t>
            </a:r>
          </a:p>
          <a:p>
            <a:endParaRPr lang="en-GB" b="1"/>
          </a:p>
          <a:p>
            <a:endParaRPr lang="en-GB" b="1"/>
          </a:p>
          <a:p>
            <a:endParaRPr lang="en-GB"/>
          </a:p>
          <a:p>
            <a:r>
              <a:rPr lang="en-GB" b="1"/>
              <a:t>Qualities:</a:t>
            </a:r>
          </a:p>
          <a:p>
            <a:endParaRPr lang="en-GB" b="1"/>
          </a:p>
        </p:txBody>
      </p:sp>
      <p:sp>
        <p:nvSpPr>
          <p:cNvPr id="18" name="TextBox 17">
            <a:extLst>
              <a:ext uri="{FF2B5EF4-FFF2-40B4-BE49-F238E27FC236}">
                <a16:creationId xmlns:a16="http://schemas.microsoft.com/office/drawing/2014/main" id="{098BC91C-BE37-BC4F-957F-EE2503D77143}"/>
              </a:ext>
            </a:extLst>
          </p:cNvPr>
          <p:cNvSpPr txBox="1"/>
          <p:nvPr/>
        </p:nvSpPr>
        <p:spPr>
          <a:xfrm>
            <a:off x="6407859" y="2498621"/>
            <a:ext cx="4930903" cy="3139321"/>
          </a:xfrm>
          <a:prstGeom prst="rect">
            <a:avLst/>
          </a:prstGeom>
          <a:solidFill>
            <a:schemeClr val="bg1"/>
          </a:solidFill>
        </p:spPr>
        <p:txBody>
          <a:bodyPr wrap="square" rtlCol="0">
            <a:spAutoFit/>
          </a:bodyPr>
          <a:lstStyle/>
          <a:p>
            <a:r>
              <a:rPr lang="en-GB" b="1"/>
              <a:t>Job Title: Electrician </a:t>
            </a:r>
          </a:p>
          <a:p>
            <a:endParaRPr lang="en-GB" b="1"/>
          </a:p>
          <a:p>
            <a:r>
              <a:rPr lang="en-GB" b="1"/>
              <a:t>Skills:</a:t>
            </a:r>
          </a:p>
          <a:p>
            <a:endParaRPr lang="en-GB" b="1"/>
          </a:p>
          <a:p>
            <a:endParaRPr lang="en-GB" b="1"/>
          </a:p>
          <a:p>
            <a:endParaRPr lang="en-GB"/>
          </a:p>
          <a:p>
            <a:r>
              <a:rPr lang="en-GB" b="1"/>
              <a:t>Possible interests:</a:t>
            </a:r>
          </a:p>
          <a:p>
            <a:endParaRPr lang="en-GB" b="1"/>
          </a:p>
          <a:p>
            <a:endParaRPr lang="en-GB" b="1"/>
          </a:p>
          <a:p>
            <a:endParaRPr lang="en-GB"/>
          </a:p>
          <a:p>
            <a:r>
              <a:rPr lang="en-GB" b="1"/>
              <a:t>Qualities:</a:t>
            </a:r>
            <a:endParaRPr lang="en-GB"/>
          </a:p>
        </p:txBody>
      </p:sp>
    </p:spTree>
    <p:extLst>
      <p:ext uri="{BB962C8B-B14F-4D97-AF65-F5344CB8AC3E}">
        <p14:creationId xmlns:p14="http://schemas.microsoft.com/office/powerpoint/2010/main" val="3194957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260A8-4323-3D5E-0651-862BA67A18B1}"/>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EA6A1709-AD23-D81E-76EE-D7F304B1F2B0}"/>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87856837-229F-0C11-4E6F-3341140DC2F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A0F225B0-7888-9AB3-333D-F048FC3D06C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9A543877-188C-F387-B204-02744EF491B2}"/>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CD7B7DD4-78B0-D268-E78B-9ACABA686ADB}"/>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53036EF6-53AB-498F-D136-ACF1C7F0AD8C}"/>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232F3B9-4872-CC6B-ADC3-F544878B1A72}"/>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AE2E00E1-F9AC-5EA3-682F-65DBE381ABDB}"/>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3362AE68-DEF5-09E6-A173-9A8288584FFF}"/>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5D062784-1B2C-9A92-94C4-E9186A3B0CB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9C19FD98-F275-2EEE-D0B1-D6B1B00D2E25}"/>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A7460FB1-4E5B-0665-49A4-EE1D2D97485F}"/>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FE0AFE28-2385-2B20-4A6B-91056FA785F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5A8D5D95-2B07-6CAA-661F-5E0A14249B0E}"/>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B6D41BD2-08CD-F409-1F47-834DCE08DE7C}"/>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CDA88DFB-09B5-1948-2A1D-2CBB16FAC28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91045142-864E-1464-50CB-0D104C04E230}"/>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6C90ADF2-C0CD-2CB3-6271-D8F1941DBB56}"/>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96DB35C2-E95F-2BA1-37CE-BA5E0C503EA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43FD8316-7395-52B0-3A7D-21AD83A80B0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6E8D214A-9E2F-84F6-67FD-B308062771E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184572D9-F001-C5A7-978F-B50B2E6C9C5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084C1655-3B14-5794-B6B6-4B5F6D769CDD}"/>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795C2898-52FF-1C17-6514-3B49E284A62F}"/>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29269494-C73B-5BE2-AE30-9C68766A672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F5B7CF4-44DC-777C-ED28-A03F755780A0}"/>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48BCCC08-8A78-65D8-957B-CC177B991C6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E6425670-4619-701E-ADE2-AD4B0B9381DA}"/>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7AF9FCB5-7DDD-37F2-293B-C76138C66298}"/>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F3081EF-2C2A-B0D5-A458-195235E79BA0}"/>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DAE188EF-4D1C-A200-28C3-6739D8B2C7F4}"/>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CA22DE7A-3346-BB93-BD63-34497F94EE53}"/>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EB2E5A5D-A019-371E-B5F1-D1AB8AE9A1B3}"/>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B2649229-96D8-EBC3-20B9-F1693E2A611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C427858C-28A5-6E92-7585-BD22520E304E}"/>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BF129442-9D15-BCF8-B5CE-7C5F7879C08C}"/>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778CE94-AFF6-C4FC-3F9D-CD49C052C65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BC41470F-A178-AA93-5F98-5F0B833426AC}"/>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D76D2858-60BB-F777-0B94-5590E46CDD4D}"/>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63EE4C1D-8F88-E793-1FA9-04B319B26FBC}"/>
              </a:ext>
            </a:extLst>
          </p:cNvPr>
          <p:cNvSpPr/>
          <p:nvPr/>
        </p:nvSpPr>
        <p:spPr>
          <a:xfrm>
            <a:off x="1814445" y="833935"/>
            <a:ext cx="10234425"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824BBFF0-63B3-84DF-9D54-9665041198CA}"/>
              </a:ext>
            </a:extLst>
          </p:cNvPr>
          <p:cNvSpPr txBox="1"/>
          <p:nvPr/>
        </p:nvSpPr>
        <p:spPr>
          <a:xfrm>
            <a:off x="1963253" y="944660"/>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You’re hired!</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23E9D378-8A91-71A6-1898-E189EEA33E2A}"/>
              </a:ext>
            </a:extLst>
          </p:cNvPr>
          <p:cNvPicPr preferRelativeResize="0"/>
          <p:nvPr/>
        </p:nvPicPr>
        <p:blipFill>
          <a:blip r:embed="rId11">
            <a:alphaModFix/>
          </a:blip>
          <a:stretch>
            <a:fillRect/>
          </a:stretch>
        </p:blipFill>
        <p:spPr>
          <a:xfrm flipV="1">
            <a:off x="2043387" y="1562686"/>
            <a:ext cx="2946630" cy="95152"/>
          </a:xfrm>
          <a:prstGeom prst="rect">
            <a:avLst/>
          </a:prstGeom>
          <a:noFill/>
          <a:ln>
            <a:noFill/>
          </a:ln>
        </p:spPr>
      </p:pic>
      <p:sp>
        <p:nvSpPr>
          <p:cNvPr id="12" name="Google Shape;121;p15">
            <a:extLst>
              <a:ext uri="{FF2B5EF4-FFF2-40B4-BE49-F238E27FC236}">
                <a16:creationId xmlns:a16="http://schemas.microsoft.com/office/drawing/2014/main" id="{672104BE-0E54-D32A-9EDE-888C6A016A2A}"/>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2B95A29C-EC0A-B95E-F990-8794873108EF}"/>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9" name="Freeform 5">
            <a:extLst>
              <a:ext uri="{FF2B5EF4-FFF2-40B4-BE49-F238E27FC236}">
                <a16:creationId xmlns:a16="http://schemas.microsoft.com/office/drawing/2014/main" id="{290AF5B1-E460-F3F0-B65A-5C629ED0D5FE}"/>
              </a:ext>
            </a:extLst>
          </p:cNvPr>
          <p:cNvSpPr/>
          <p:nvPr/>
        </p:nvSpPr>
        <p:spPr>
          <a:xfrm>
            <a:off x="2218330" y="1857013"/>
            <a:ext cx="4446636" cy="4819557"/>
          </a:xfrm>
          <a:custGeom>
            <a:avLst/>
            <a:gdLst/>
            <a:ahLst/>
            <a:cxnLst/>
            <a:rect l="l" t="t" r="r" b="b"/>
            <a:pathLst>
              <a:path w="2849499" h="4114800">
                <a:moveTo>
                  <a:pt x="0" y="0"/>
                </a:moveTo>
                <a:lnTo>
                  <a:pt x="2849499" y="0"/>
                </a:lnTo>
                <a:lnTo>
                  <a:pt x="2849499"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6" name="Freeform 8">
            <a:extLst>
              <a:ext uri="{FF2B5EF4-FFF2-40B4-BE49-F238E27FC236}">
                <a16:creationId xmlns:a16="http://schemas.microsoft.com/office/drawing/2014/main" id="{A61D9AF7-7564-630C-C6A7-248DCA2ECB6A}"/>
              </a:ext>
            </a:extLst>
          </p:cNvPr>
          <p:cNvSpPr/>
          <p:nvPr/>
        </p:nvSpPr>
        <p:spPr>
          <a:xfrm>
            <a:off x="6853753" y="1214311"/>
            <a:ext cx="4975390" cy="5683898"/>
          </a:xfrm>
          <a:custGeom>
            <a:avLst/>
            <a:gdLst/>
            <a:ahLst/>
            <a:cxnLst/>
            <a:rect l="l" t="t" r="r" b="b"/>
            <a:pathLst>
              <a:path w="3897058" h="4114800">
                <a:moveTo>
                  <a:pt x="0" y="0"/>
                </a:moveTo>
                <a:lnTo>
                  <a:pt x="3897058" y="0"/>
                </a:lnTo>
                <a:lnTo>
                  <a:pt x="3897058"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 name="TextBox 1">
            <a:extLst>
              <a:ext uri="{FF2B5EF4-FFF2-40B4-BE49-F238E27FC236}">
                <a16:creationId xmlns:a16="http://schemas.microsoft.com/office/drawing/2014/main" id="{00F9859C-81E5-8ECE-C171-5C8817B0438E}"/>
              </a:ext>
            </a:extLst>
          </p:cNvPr>
          <p:cNvSpPr txBox="1"/>
          <p:nvPr/>
        </p:nvSpPr>
        <p:spPr>
          <a:xfrm>
            <a:off x="2698414" y="2628116"/>
            <a:ext cx="3473567" cy="3139321"/>
          </a:xfrm>
          <a:prstGeom prst="rect">
            <a:avLst/>
          </a:prstGeom>
          <a:noFill/>
        </p:spPr>
        <p:txBody>
          <a:bodyPr wrap="square" rtlCol="0">
            <a:spAutoFit/>
          </a:bodyPr>
          <a:lstStyle/>
          <a:p>
            <a:r>
              <a:rPr lang="en-GB" b="1"/>
              <a:t>Job Title: Librarian</a:t>
            </a:r>
          </a:p>
          <a:p>
            <a:endParaRPr lang="en-GB" b="1"/>
          </a:p>
          <a:p>
            <a:r>
              <a:rPr lang="en-GB" b="1"/>
              <a:t>Skills:</a:t>
            </a:r>
          </a:p>
          <a:p>
            <a:endParaRPr lang="en-GB"/>
          </a:p>
          <a:p>
            <a:endParaRPr lang="en-GB"/>
          </a:p>
          <a:p>
            <a:endParaRPr lang="en-GB"/>
          </a:p>
          <a:p>
            <a:r>
              <a:rPr lang="en-GB" b="1"/>
              <a:t>Possible interests:</a:t>
            </a:r>
          </a:p>
          <a:p>
            <a:endParaRPr lang="en-GB"/>
          </a:p>
          <a:p>
            <a:endParaRPr lang="en-GB"/>
          </a:p>
          <a:p>
            <a:endParaRPr lang="en-GB"/>
          </a:p>
          <a:p>
            <a:r>
              <a:rPr lang="en-GB" b="1"/>
              <a:t>Qualities:</a:t>
            </a:r>
            <a:endParaRPr lang="en-GB"/>
          </a:p>
        </p:txBody>
      </p:sp>
      <p:sp>
        <p:nvSpPr>
          <p:cNvPr id="3" name="TextBox 2">
            <a:extLst>
              <a:ext uri="{FF2B5EF4-FFF2-40B4-BE49-F238E27FC236}">
                <a16:creationId xmlns:a16="http://schemas.microsoft.com/office/drawing/2014/main" id="{521A20CA-F1C3-E7C6-BF04-7A05F51104C9}"/>
              </a:ext>
            </a:extLst>
          </p:cNvPr>
          <p:cNvSpPr txBox="1"/>
          <p:nvPr/>
        </p:nvSpPr>
        <p:spPr>
          <a:xfrm>
            <a:off x="7422073" y="2621889"/>
            <a:ext cx="3473567" cy="3139321"/>
          </a:xfrm>
          <a:prstGeom prst="rect">
            <a:avLst/>
          </a:prstGeom>
          <a:noFill/>
        </p:spPr>
        <p:txBody>
          <a:bodyPr wrap="square" rtlCol="0">
            <a:spAutoFit/>
          </a:bodyPr>
          <a:lstStyle/>
          <a:p>
            <a:r>
              <a:rPr lang="en-GB" b="1"/>
              <a:t>Job Title: Shop Manager  </a:t>
            </a:r>
          </a:p>
          <a:p>
            <a:endParaRPr lang="en-GB" b="1"/>
          </a:p>
          <a:p>
            <a:r>
              <a:rPr lang="en-GB" b="1"/>
              <a:t>Skills:</a:t>
            </a:r>
          </a:p>
          <a:p>
            <a:endParaRPr lang="en-GB"/>
          </a:p>
          <a:p>
            <a:endParaRPr lang="en-GB"/>
          </a:p>
          <a:p>
            <a:endParaRPr lang="en-GB"/>
          </a:p>
          <a:p>
            <a:r>
              <a:rPr lang="en-GB" b="1"/>
              <a:t>Possible interests:</a:t>
            </a:r>
          </a:p>
          <a:p>
            <a:endParaRPr lang="en-GB"/>
          </a:p>
          <a:p>
            <a:endParaRPr lang="en-GB"/>
          </a:p>
          <a:p>
            <a:endParaRPr lang="en-GB"/>
          </a:p>
          <a:p>
            <a:r>
              <a:rPr lang="en-GB" b="1"/>
              <a:t>Qualities:</a:t>
            </a:r>
            <a:endParaRPr lang="en-GB"/>
          </a:p>
        </p:txBody>
      </p:sp>
    </p:spTree>
    <p:extLst>
      <p:ext uri="{BB962C8B-B14F-4D97-AF65-F5344CB8AC3E}">
        <p14:creationId xmlns:p14="http://schemas.microsoft.com/office/powerpoint/2010/main" val="2932024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Patchwork Quilt</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273143" y="1563659"/>
            <a:ext cx="3547595"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02653" y="1757119"/>
            <a:ext cx="7656546" cy="2909351"/>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Imagine you are like a patchwork quilt; each square is a different skill or quality that makes you who you are. </a:t>
            </a:r>
          </a:p>
          <a:p>
            <a:pPr lvl="0">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What skills and qualities</a:t>
            </a:r>
          </a:p>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do you need to be </a:t>
            </a:r>
          </a:p>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successful at work?</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562AA9D3-07A0-D4BD-07BA-EEAA90EDB4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Freeform 15"/>
          <p:cNvSpPr/>
          <p:nvPr/>
        </p:nvSpPr>
        <p:spPr>
          <a:xfrm>
            <a:off x="7944322" y="3232744"/>
            <a:ext cx="3739678" cy="3103480"/>
          </a:xfrm>
          <a:custGeom>
            <a:avLst/>
            <a:gdLst/>
            <a:ahLst/>
            <a:cxnLst/>
            <a:rect l="l" t="t" r="r" b="b"/>
            <a:pathLst>
              <a:path w="10991119" h="8229600">
                <a:moveTo>
                  <a:pt x="0" y="0"/>
                </a:moveTo>
                <a:lnTo>
                  <a:pt x="10991119" y="0"/>
                </a:lnTo>
                <a:lnTo>
                  <a:pt x="10991119" y="8229600"/>
                </a:lnTo>
                <a:lnTo>
                  <a:pt x="0" y="8229600"/>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2</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0B020-9938-38AC-51D0-6A9C7B0F7AED}"/>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0E458FDF-449A-DA62-282E-6CA21011B07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70EDB842-9195-2CF7-4591-52B49C01D262}"/>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1B79FF5E-1AF5-A667-6F63-712BAB1C06AE}"/>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240ECABE-54DE-5488-E934-B49B175776C0}"/>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7548E077-F64B-FE5F-C0CD-E3DB8D162662}"/>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25299772-83EA-4E55-207A-600EBAFA9B5D}"/>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2BB1E1B0-4174-EDB5-CBFE-1FF6FA2C169F}"/>
              </a:ext>
            </a:extLst>
          </p:cNvPr>
          <p:cNvSpPr/>
          <p:nvPr/>
        </p:nvSpPr>
        <p:spPr>
          <a:xfrm rot="506152">
            <a:off x="8724862" y="2841318"/>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701F4857-4483-B150-4448-9FA8CAD959C1}"/>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Hana’s Hundreds of Hijabs</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err="1">
                <a:solidFill>
                  <a:schemeClr val="dk1"/>
                </a:solidFill>
                <a:latin typeface="Montserrat" panose="00000500000000000000" pitchFamily="2" charset="0"/>
                <a:ea typeface="Montserrat Medium"/>
                <a:cs typeface="Montserrat Medium"/>
                <a:sym typeface="Montserrat Medium"/>
              </a:rPr>
              <a:t>Razeena</a:t>
            </a:r>
            <a:r>
              <a:rPr lang="en-GB" sz="2500">
                <a:solidFill>
                  <a:schemeClr val="dk1"/>
                </a:solidFill>
                <a:latin typeface="Montserrat" panose="00000500000000000000" pitchFamily="2" charset="0"/>
                <a:ea typeface="Montserrat Medium"/>
                <a:cs typeface="Montserrat Medium"/>
                <a:sym typeface="Montserrat Medium"/>
              </a:rPr>
              <a:t> Omar Gutta</a:t>
            </a: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Manal Mirza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F081FD5-E92A-B732-0305-B74D98E2E0E7}"/>
              </a:ext>
            </a:extLst>
          </p:cNvPr>
          <p:cNvSpPr/>
          <p:nvPr/>
        </p:nvSpPr>
        <p:spPr>
          <a:xfrm rot="11391965">
            <a:off x="9972490" y="2717031"/>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54204E16-B75D-245B-9176-C5775526C273}"/>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2B220820-F8B8-12AA-31DE-2B6B04288906}"/>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34406BE5-22D4-8963-5BB1-890019A37A7E}"/>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DA8AC731-BDAB-1800-1889-31AE4AE08248}"/>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84A9B257-6422-413C-CC17-ED67AADB7C8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A49299C-F3B8-0725-D0AD-FD9E11C62C2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28089656-FD4F-29A0-6FEE-C8BBFFFA939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1813A4C-E4FE-D94A-A216-8E09F4F2D6A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09AFBAE-E69B-D2AF-3842-0DDED5F6F26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76C2A72C-DF58-E7B0-92E7-4CE05E7E16D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43426E49-3E3F-98C8-F880-4F3138003CD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B9F131A8-40CB-7200-B22F-3E60AEDFEF7D}"/>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83BB652-B98F-E168-306F-F7497059E94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121A43C0-BD67-0914-6258-D96947B2C38B}"/>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A15E0AF1-2DB9-ED13-DEB3-0A5458B18FB5}"/>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015EAF44-2267-27B8-9C51-56D35C37CD7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64F32E9C-9F68-B497-2564-7205F8CEC0E1}"/>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C8980C3E-8C58-2C43-CA2A-6A1A849F7AAF}"/>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5AD642A3-9CE2-FD8C-C710-588F5CAD2A10}"/>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D0C2E0DF-DDA9-E667-47D4-EF63B71D4569}"/>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7E6826F4-E26D-766B-AFCE-86FD161D8BF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92559F3E-0C4C-2B5E-A492-5FBA436B45F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58582C74-31D5-EA65-A132-9E0EE7635BF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A73E29C5-F69B-05AB-A90B-61C6A7CF1EAA}"/>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2338B8E1-39BF-44D5-BC47-5F173E173416}"/>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273D8420-1404-0461-7A08-7C9A6996716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4AC2E31-4101-BEA5-A2D8-69D351010796}"/>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FF7FC094-AAEA-58CF-D035-F269FB3BF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B1CCCC87-9A4E-81E5-EE0D-451AE7BF830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3D7BAE84-7707-F722-1B70-74FCD163C2E8}"/>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858DA9E5-27BB-FB25-3AE5-8ABB5576FF3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65920A8B-C957-D137-C0C9-1687B92C46A1}"/>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F2847C80-5E14-39AD-8032-F9F5818119F6}"/>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A16C4112-7AE0-69B3-7CA1-55BA94D94824}"/>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6F3F0A8-96C0-124F-5A99-C5CB6B4584B0}"/>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35D40C4A-9AC7-C325-B7BB-FAE254369C9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CD8EEAF1-36CD-6655-7C7B-8216470B126A}"/>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D17CF579-9755-C929-DA83-322CD9537B3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25FC5F02-746E-F879-E453-41390DACF19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239589DA-7F98-812C-6A3D-1C99DDC15E2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9060727-EB19-A511-5B10-34CA0294106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descr="A book cover of a child&#10;&#10;Description automatically generated">
            <a:extLst>
              <a:ext uri="{FF2B5EF4-FFF2-40B4-BE49-F238E27FC236}">
                <a16:creationId xmlns:a16="http://schemas.microsoft.com/office/drawing/2014/main" id="{2FE36813-D738-FE7C-DDFC-84E54378FA09}"/>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490517">
            <a:off x="9053463" y="3369252"/>
            <a:ext cx="2725683" cy="34429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2858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F3CC3F2-6D61-1E88-251F-847518765DA7}"/>
              </a:ext>
            </a:extLst>
          </p:cNvPr>
          <p:cNvSpPr txBox="1"/>
          <p:nvPr/>
        </p:nvSpPr>
        <p:spPr>
          <a:xfrm>
            <a:off x="1482115" y="952593"/>
            <a:ext cx="9409948" cy="1477328"/>
          </a:xfrm>
          <a:prstGeom prst="rect">
            <a:avLst/>
          </a:prstGeom>
          <a:noFill/>
        </p:spPr>
        <p:txBody>
          <a:bodyPr wrap="none" rtlCol="0">
            <a:spAutoFit/>
          </a:bodyPr>
          <a:lstStyle/>
          <a:p>
            <a:pPr algn="ctr"/>
            <a:r>
              <a:rPr lang="en-GB" sz="5400" b="1">
                <a:solidFill>
                  <a:srgbClr val="313E53"/>
                </a:solidFill>
                <a:latin typeface="Playfair Display" panose="00000500000000000000" pitchFamily="2" charset="0"/>
              </a:rPr>
              <a:t>Experience</a:t>
            </a:r>
            <a:endParaRPr lang="en-GB" sz="3600" b="1">
              <a:solidFill>
                <a:srgbClr val="313E53"/>
              </a:solidFill>
              <a:latin typeface="Playfair Display" panose="00000500000000000000" pitchFamily="2" charset="0"/>
            </a:endParaRPr>
          </a:p>
          <a:p>
            <a:pPr algn="ctr"/>
            <a:r>
              <a:rPr lang="en-GB" sz="3600" b="1">
                <a:solidFill>
                  <a:srgbClr val="313E53"/>
                </a:solidFill>
                <a:latin typeface="Montserrat" panose="00000500000000000000" pitchFamily="2" charset="0"/>
              </a:rPr>
              <a:t>What do you think this word means? </a:t>
            </a:r>
            <a:r>
              <a:rPr lang="en-GB" sz="3600" b="1">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7046D13A-F3BC-895F-A5DC-DB616E8950CA}"/>
              </a:ext>
            </a:extLst>
          </p:cNvPr>
          <p:cNvSpPr txBox="1"/>
          <p:nvPr/>
        </p:nvSpPr>
        <p:spPr>
          <a:xfrm>
            <a:off x="1178671" y="2753528"/>
            <a:ext cx="7773126" cy="2400657"/>
          </a:xfrm>
          <a:prstGeom prst="rect">
            <a:avLst/>
          </a:prstGeom>
          <a:noFill/>
        </p:spPr>
        <p:txBody>
          <a:bodyPr wrap="square" rtlCol="0">
            <a:spAutoFit/>
          </a:bodyPr>
          <a:lstStyle/>
          <a:p>
            <a:r>
              <a:rPr lang="en-GB" sz="2500" i="1" kern="0">
                <a:effectLst/>
                <a:latin typeface="Montserrat" panose="00000500000000000000" pitchFamily="2" charset="0"/>
                <a:ea typeface="Times New Roman" panose="02020603050405020304" pitchFamily="18" charset="0"/>
                <a:cs typeface="Segoe UI" panose="020B0502040204020203" pitchFamily="34" charset="0"/>
              </a:rPr>
              <a:t>“Experience means </a:t>
            </a:r>
            <a:r>
              <a:rPr lang="en-US" sz="2500" b="0" i="1">
                <a:solidFill>
                  <a:srgbClr val="000000"/>
                </a:solidFill>
                <a:effectLst/>
                <a:latin typeface="Montserrat" panose="00000500000000000000" pitchFamily="2" charset="0"/>
              </a:rPr>
              <a:t>everything done or lived through in a person's life</a:t>
            </a:r>
            <a:r>
              <a:rPr lang="en-US" sz="2500" i="1">
                <a:latin typeface="Montserrat" panose="00000500000000000000" pitchFamily="2" charset="0"/>
              </a:rPr>
              <a:t>.”</a:t>
            </a:r>
          </a:p>
          <a:p>
            <a:endParaRPr lang="en-US" sz="2500" i="1">
              <a:latin typeface="Montserrat" panose="00000500000000000000" pitchFamily="2" charset="0"/>
            </a:endParaRPr>
          </a:p>
          <a:p>
            <a:r>
              <a:rPr lang="en-US" sz="2500" i="1">
                <a:latin typeface="Montserrat" panose="00000500000000000000" pitchFamily="2" charset="0"/>
              </a:rPr>
              <a:t>e.g. I’ve learned so much from my grandmother’s experience</a:t>
            </a:r>
          </a:p>
          <a:p>
            <a:endParaRPr lang="en-GB" sz="2500" i="1">
              <a:latin typeface="Montserrat" panose="00000500000000000000" pitchFamily="2" charset="0"/>
            </a:endParaRPr>
          </a:p>
        </p:txBody>
      </p:sp>
      <p:sp>
        <p:nvSpPr>
          <p:cNvPr id="2" name="Freeform 2">
            <a:extLst>
              <a:ext uri="{FF2B5EF4-FFF2-40B4-BE49-F238E27FC236}">
                <a16:creationId xmlns:a16="http://schemas.microsoft.com/office/drawing/2014/main" id="{88470F1C-6454-19BA-BDCF-30D3130CE5DE}"/>
              </a:ext>
            </a:extLst>
          </p:cNvPr>
          <p:cNvSpPr/>
          <p:nvPr/>
        </p:nvSpPr>
        <p:spPr>
          <a:xfrm>
            <a:off x="8327258" y="3193296"/>
            <a:ext cx="2850608" cy="2752004"/>
          </a:xfrm>
          <a:custGeom>
            <a:avLst/>
            <a:gdLst/>
            <a:ahLst/>
            <a:cxnLst/>
            <a:rect l="l" t="t" r="r" b="b"/>
            <a:pathLst>
              <a:path w="3146058" h="3032014">
                <a:moveTo>
                  <a:pt x="0" y="0"/>
                </a:moveTo>
                <a:lnTo>
                  <a:pt x="3146058" y="0"/>
                </a:lnTo>
                <a:lnTo>
                  <a:pt x="3146058" y="3032013"/>
                </a:lnTo>
                <a:lnTo>
                  <a:pt x="0" y="303201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303318" y="413052"/>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479663" y="1390439"/>
            <a:ext cx="6961488" cy="444864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Think about your favourite outfit or an outfit that you would like to wear. </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How do you feel when you imagine yourself wearing it?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11858" y="542200"/>
            <a:ext cx="4031874"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‘Dress to Impress’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2319193" cy="93880"/>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Freeform 10">
            <a:extLst>
              <a:ext uri="{FF2B5EF4-FFF2-40B4-BE49-F238E27FC236}">
                <a16:creationId xmlns:a16="http://schemas.microsoft.com/office/drawing/2014/main" id="{D4E9FB99-71CA-B4E4-8133-ED9D009F3781}"/>
              </a:ext>
            </a:extLst>
          </p:cNvPr>
          <p:cNvSpPr/>
          <p:nvPr/>
        </p:nvSpPr>
        <p:spPr>
          <a:xfrm rot="818194">
            <a:off x="9868080" y="4103667"/>
            <a:ext cx="1788903" cy="2328703"/>
          </a:xfrm>
          <a:custGeom>
            <a:avLst/>
            <a:gdLst/>
            <a:ahLst/>
            <a:cxnLst/>
            <a:rect l="l" t="t" r="r" b="b"/>
            <a:pathLst>
              <a:path w="2907204" h="3435396">
                <a:moveTo>
                  <a:pt x="0" y="0"/>
                </a:moveTo>
                <a:lnTo>
                  <a:pt x="2907204" y="0"/>
                </a:lnTo>
                <a:lnTo>
                  <a:pt x="2907204" y="3435396"/>
                </a:lnTo>
                <a:lnTo>
                  <a:pt x="0" y="343539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6E8BE-C827-1896-CDF6-C81EB5FC397C}"/>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D9DFF6A1-A449-1344-2799-2C9A6F2918FE}"/>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CA5B83A2-D3A8-4DD2-9064-BF01A003417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37D7E36-D7EE-B9BE-98FE-9663D5EC5411}"/>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A179204-E270-D52B-8755-F555316FB09A}"/>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BEA9D2CE-B9F0-A54A-B33F-CC00A97FDB0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4633E47E-D7A9-4B37-D4EA-8128EA7DC725}"/>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1D24FB37-09CC-3E57-D3C6-481E2DEC1A79}"/>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B0F963B9-01D5-0326-FA63-4CD0CE09C27B}"/>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9FB170FC-7AAF-7A2A-2D52-7ABEF9DA3EF0}"/>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4DD49F1-3026-650B-4260-6478AE87272B}"/>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4A7781A0-8936-349E-EEBC-306A374F7661}"/>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AB12093-D40D-2F95-FEFE-BBC29BD0A401}"/>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4283EEE3-38D8-7915-688D-41BFC45AF3CC}"/>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BA77D7AD-9EB3-A4A2-A1C2-69FB4FDA080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5CF485FC-77FA-C999-0477-00974D3DDE54}"/>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286002E3-294C-1B81-3C80-23F3D7A773EB}"/>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97B49A25-CB58-88D6-A943-4500B01626F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E3A6FB07-4F89-CD95-D605-3F1B76991AD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8C29FFFB-0EBB-71C9-9F49-CF4D56DE3F6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63EF8A52-3F1E-4703-53F3-CEA3FE434051}"/>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5E6A844B-119D-3BD7-20EB-9AAE37392BF1}"/>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D9651B2C-A72D-FE14-7A01-EDDAA1D909D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05847192-41D5-CD3B-5A9E-1C23D6F3CE6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08DF03C5-1D76-920F-B57C-C44ADAB1BD5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735C57A4-4FE5-DA7E-C47D-5F721961D238}"/>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50258A7C-74AC-2CB9-3398-9D14459FD45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4B7724F5-02E1-CDC1-771C-31D868BEB46D}"/>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6550E30-6EEA-0A79-74D2-37D8A2A7C43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4E3CF275-8613-AA1B-7EEF-35EAB35920AC}"/>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3F1BE410-3478-AF67-BD7C-6459D2940B2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40A3AA43-B04A-F1DF-95CD-DB5A08AAA53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F84C553E-BD5D-DBA6-F84B-6F74BD354CD8}"/>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E171645E-6F88-5A27-9138-E2EF38F8424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D17ACD06-9996-E85D-42C2-0E8772EDB94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7AB22864-3574-4227-A456-ACA56A75D2CA}"/>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1DD8F088-B919-429C-2E78-C44B577B7B4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5947A8AA-D542-B243-865A-C4C843F1E972}"/>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92386DFE-DD44-A9FF-10C1-2CDCD8C0524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EF20706-7B6A-F23C-DBED-7BFE7FD63B4C}"/>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656F9A75-7292-7775-A9B7-245A82769523}"/>
              </a:ext>
            </a:extLst>
          </p:cNvPr>
          <p:cNvSpPr/>
          <p:nvPr/>
        </p:nvSpPr>
        <p:spPr>
          <a:xfrm>
            <a:off x="1336937" y="162883"/>
            <a:ext cx="10196952"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TextBox 14">
            <a:extLst>
              <a:ext uri="{FF2B5EF4-FFF2-40B4-BE49-F238E27FC236}">
                <a16:creationId xmlns:a16="http://schemas.microsoft.com/office/drawing/2014/main" id="{204BEF0D-C840-4E5F-FFE6-33297837CC24}"/>
              </a:ext>
            </a:extLst>
          </p:cNvPr>
          <p:cNvSpPr txBox="1"/>
          <p:nvPr/>
        </p:nvSpPr>
        <p:spPr>
          <a:xfrm>
            <a:off x="1862833" y="475403"/>
            <a:ext cx="6293711"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‘Dress to Impress’ continued</a:t>
            </a:r>
          </a:p>
        </p:txBody>
      </p:sp>
      <p:grpSp>
        <p:nvGrpSpPr>
          <p:cNvPr id="2" name="Group 2"/>
          <p:cNvGrpSpPr/>
          <p:nvPr/>
        </p:nvGrpSpPr>
        <p:grpSpPr>
          <a:xfrm>
            <a:off x="1893394" y="1084156"/>
            <a:ext cx="9046515" cy="5460879"/>
            <a:chOff x="0" y="0"/>
            <a:chExt cx="14701783" cy="8056107"/>
          </a:xfrm>
        </p:grpSpPr>
        <p:sp>
          <p:nvSpPr>
            <p:cNvPr id="3" name="Freeform 3"/>
            <p:cNvSpPr/>
            <p:nvPr/>
          </p:nvSpPr>
          <p:spPr>
            <a:xfrm>
              <a:off x="2821012" y="36360"/>
              <a:ext cx="3020835" cy="3490461"/>
            </a:xfrm>
            <a:custGeom>
              <a:avLst/>
              <a:gdLst/>
              <a:ahLst/>
              <a:cxnLst/>
              <a:rect l="l" t="t" r="r" b="b"/>
              <a:pathLst>
                <a:path w="3020835" h="3490461">
                  <a:moveTo>
                    <a:pt x="0" y="0"/>
                  </a:moveTo>
                  <a:lnTo>
                    <a:pt x="3020835" y="0"/>
                  </a:lnTo>
                  <a:lnTo>
                    <a:pt x="3020835" y="3490461"/>
                  </a:lnTo>
                  <a:lnTo>
                    <a:pt x="0" y="349046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 name="Freeform 4"/>
            <p:cNvSpPr/>
            <p:nvPr/>
          </p:nvSpPr>
          <p:spPr>
            <a:xfrm>
              <a:off x="6199895" y="79404"/>
              <a:ext cx="3563181" cy="3563181"/>
            </a:xfrm>
            <a:custGeom>
              <a:avLst/>
              <a:gdLst/>
              <a:ahLst/>
              <a:cxnLst/>
              <a:rect l="l" t="t" r="r" b="b"/>
              <a:pathLst>
                <a:path w="3563181" h="3563181">
                  <a:moveTo>
                    <a:pt x="0" y="0"/>
                  </a:moveTo>
                  <a:lnTo>
                    <a:pt x="3563181" y="0"/>
                  </a:lnTo>
                  <a:lnTo>
                    <a:pt x="3563181" y="3563181"/>
                  </a:lnTo>
                  <a:lnTo>
                    <a:pt x="0" y="356318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6" name="Freeform 5"/>
            <p:cNvSpPr/>
            <p:nvPr/>
          </p:nvSpPr>
          <p:spPr>
            <a:xfrm>
              <a:off x="10029776" y="195168"/>
              <a:ext cx="1939751" cy="3526821"/>
            </a:xfrm>
            <a:custGeom>
              <a:avLst/>
              <a:gdLst/>
              <a:ahLst/>
              <a:cxnLst/>
              <a:rect l="l" t="t" r="r" b="b"/>
              <a:pathLst>
                <a:path w="1939751" h="3526821">
                  <a:moveTo>
                    <a:pt x="0" y="0"/>
                  </a:moveTo>
                  <a:lnTo>
                    <a:pt x="1939751" y="0"/>
                  </a:lnTo>
                  <a:lnTo>
                    <a:pt x="1939751" y="3526820"/>
                  </a:lnTo>
                  <a:lnTo>
                    <a:pt x="0" y="35268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 name="Freeform 6"/>
            <p:cNvSpPr/>
            <p:nvPr/>
          </p:nvSpPr>
          <p:spPr>
            <a:xfrm>
              <a:off x="0" y="0"/>
              <a:ext cx="2554215" cy="3721988"/>
            </a:xfrm>
            <a:custGeom>
              <a:avLst/>
              <a:gdLst/>
              <a:ahLst/>
              <a:cxnLst/>
              <a:rect l="l" t="t" r="r" b="b"/>
              <a:pathLst>
                <a:path w="2554215" h="3721988">
                  <a:moveTo>
                    <a:pt x="0" y="0"/>
                  </a:moveTo>
                  <a:lnTo>
                    <a:pt x="2554215" y="0"/>
                  </a:lnTo>
                  <a:lnTo>
                    <a:pt x="2554215" y="3721988"/>
                  </a:lnTo>
                  <a:lnTo>
                    <a:pt x="0" y="372198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8" name="Freeform 7"/>
            <p:cNvSpPr/>
            <p:nvPr/>
          </p:nvSpPr>
          <p:spPr>
            <a:xfrm>
              <a:off x="186917" y="3881617"/>
              <a:ext cx="2814409" cy="3585234"/>
            </a:xfrm>
            <a:custGeom>
              <a:avLst/>
              <a:gdLst/>
              <a:ahLst/>
              <a:cxnLst/>
              <a:rect l="l" t="t" r="r" b="b"/>
              <a:pathLst>
                <a:path w="2814409" h="3585234">
                  <a:moveTo>
                    <a:pt x="0" y="0"/>
                  </a:moveTo>
                  <a:lnTo>
                    <a:pt x="2814409" y="0"/>
                  </a:lnTo>
                  <a:lnTo>
                    <a:pt x="2814409" y="3585234"/>
                  </a:lnTo>
                  <a:lnTo>
                    <a:pt x="0" y="3585234"/>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
          <p:nvSpPr>
            <p:cNvPr id="9" name="Freeform 8"/>
            <p:cNvSpPr/>
            <p:nvPr/>
          </p:nvSpPr>
          <p:spPr>
            <a:xfrm>
              <a:off x="3503205" y="3956536"/>
              <a:ext cx="2921966" cy="3585234"/>
            </a:xfrm>
            <a:custGeom>
              <a:avLst/>
              <a:gdLst/>
              <a:ahLst/>
              <a:cxnLst/>
              <a:rect l="l" t="t" r="r" b="b"/>
              <a:pathLst>
                <a:path w="2921966" h="3585234">
                  <a:moveTo>
                    <a:pt x="0" y="0"/>
                  </a:moveTo>
                  <a:lnTo>
                    <a:pt x="2921965" y="0"/>
                  </a:lnTo>
                  <a:lnTo>
                    <a:pt x="2921965" y="3585234"/>
                  </a:lnTo>
                  <a:lnTo>
                    <a:pt x="0" y="358523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GB"/>
            </a:p>
          </p:txBody>
        </p:sp>
        <p:sp>
          <p:nvSpPr>
            <p:cNvPr id="10" name="Freeform 9"/>
            <p:cNvSpPr/>
            <p:nvPr/>
          </p:nvSpPr>
          <p:spPr>
            <a:xfrm>
              <a:off x="6933170" y="3721988"/>
              <a:ext cx="2096630" cy="4334119"/>
            </a:xfrm>
            <a:custGeom>
              <a:avLst/>
              <a:gdLst/>
              <a:ahLst/>
              <a:cxnLst/>
              <a:rect l="l" t="t" r="r" b="b"/>
              <a:pathLst>
                <a:path w="2096630" h="4334119">
                  <a:moveTo>
                    <a:pt x="0" y="0"/>
                  </a:moveTo>
                  <a:lnTo>
                    <a:pt x="2096630" y="0"/>
                  </a:lnTo>
                  <a:lnTo>
                    <a:pt x="2096630" y="4334119"/>
                  </a:lnTo>
                  <a:lnTo>
                    <a:pt x="0" y="4334119"/>
                  </a:lnTo>
                  <a:lnTo>
                    <a:pt x="0" y="0"/>
                  </a:lnTo>
                  <a:close/>
                </a:path>
              </a:pathLst>
            </a:custGeom>
            <a:blipFill>
              <a:blip r:embed="rId23"/>
              <a:stretch>
                <a:fillRect/>
              </a:stretch>
            </a:blipFill>
          </p:spPr>
          <p:txBody>
            <a:bodyPr/>
            <a:lstStyle/>
            <a:p>
              <a:endParaRPr lang="en-GB"/>
            </a:p>
          </p:txBody>
        </p:sp>
        <p:sp>
          <p:nvSpPr>
            <p:cNvPr id="11" name="Freeform 10"/>
            <p:cNvSpPr/>
            <p:nvPr/>
          </p:nvSpPr>
          <p:spPr>
            <a:xfrm>
              <a:off x="9351099" y="4031455"/>
              <a:ext cx="2907204" cy="3435396"/>
            </a:xfrm>
            <a:custGeom>
              <a:avLst/>
              <a:gdLst/>
              <a:ahLst/>
              <a:cxnLst/>
              <a:rect l="l" t="t" r="r" b="b"/>
              <a:pathLst>
                <a:path w="2907204" h="3435396">
                  <a:moveTo>
                    <a:pt x="0" y="0"/>
                  </a:moveTo>
                  <a:lnTo>
                    <a:pt x="2907204" y="0"/>
                  </a:lnTo>
                  <a:lnTo>
                    <a:pt x="2907204" y="3435396"/>
                  </a:lnTo>
                  <a:lnTo>
                    <a:pt x="0" y="3435396"/>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GB"/>
            </a:p>
          </p:txBody>
        </p:sp>
        <p:sp>
          <p:nvSpPr>
            <p:cNvPr id="12" name="Freeform 11"/>
            <p:cNvSpPr/>
            <p:nvPr/>
          </p:nvSpPr>
          <p:spPr>
            <a:xfrm>
              <a:off x="12575803" y="783621"/>
              <a:ext cx="2125980" cy="5486400"/>
            </a:xfrm>
            <a:custGeom>
              <a:avLst/>
              <a:gdLst/>
              <a:ahLst/>
              <a:cxnLst/>
              <a:rect l="l" t="t" r="r" b="b"/>
              <a:pathLst>
                <a:path w="2125980" h="5486400">
                  <a:moveTo>
                    <a:pt x="0" y="0"/>
                  </a:moveTo>
                  <a:lnTo>
                    <a:pt x="2125980" y="0"/>
                  </a:lnTo>
                  <a:lnTo>
                    <a:pt x="2125980" y="5486400"/>
                  </a:lnTo>
                  <a:lnTo>
                    <a:pt x="0" y="5486400"/>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GB"/>
            </a:p>
          </p:txBody>
        </p:sp>
      </p:grpSp>
    </p:spTree>
    <p:extLst>
      <p:ext uri="{BB962C8B-B14F-4D97-AF65-F5344CB8AC3E}">
        <p14:creationId xmlns:p14="http://schemas.microsoft.com/office/powerpoint/2010/main" val="9896233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43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559434"/>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Look at picture of Hana on page 7 and 8. </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How do you think styling her hijab makes Hana feel? 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28592" y="2183308"/>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5099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effectLst/>
                <a:latin typeface="Montserrat" panose="00000500000000000000" pitchFamily="2" charset="0"/>
                <a:ea typeface="Aptos" panose="020B0004020202020204" pitchFamily="34" charset="0"/>
                <a:cs typeface="Times New Roman" panose="02020603050405020304" pitchFamily="18" charset="0"/>
              </a:rPr>
              <a:t>I can tell you about some of the different routes into jobs and careers</a:t>
            </a: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832517"/>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687346"/>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descr="A book cover of a child&#10;&#10;Description automatically generated">
            <a:extLst>
              <a:ext uri="{FF2B5EF4-FFF2-40B4-BE49-F238E27FC236}">
                <a16:creationId xmlns:a16="http://schemas.microsoft.com/office/drawing/2014/main" id="{205A6E79-50A3-4D5F-B8EA-C13E36BA3B0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798863">
            <a:off x="8667925" y="3192857"/>
            <a:ext cx="2725683" cy="34429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16194" y="1620528"/>
            <a:ext cx="7396983" cy="5237472"/>
          </a:xfrm>
          <a:prstGeom prst="rect">
            <a:avLst/>
          </a:prstGeom>
          <a:noFill/>
          <a:ln>
            <a:noFill/>
          </a:ln>
        </p:spPr>
        <p:txBody>
          <a:bodyPr spcFirstLastPara="1" wrap="square" lIns="91425" tIns="91425" rIns="91425" bIns="91425" anchor="t" anchorCtr="0">
            <a:noAutofit/>
          </a:bodyPr>
          <a:lstStyle/>
          <a:p>
            <a:pPr>
              <a:lnSpc>
                <a:spcPct val="150000"/>
              </a:lnSpc>
              <a:defRPr/>
            </a:pPr>
            <a:r>
              <a:rPr lang="en-GB" sz="2400" b="1">
                <a:solidFill>
                  <a:srgbClr val="000000"/>
                </a:solidFill>
                <a:latin typeface="Montserrat"/>
              </a:rPr>
              <a:t>Vocabulary: </a:t>
            </a:r>
          </a:p>
          <a:p>
            <a:pPr marL="342900" indent="-342900">
              <a:lnSpc>
                <a:spcPct val="150000"/>
              </a:lnSpc>
              <a:buFont typeface="Arial" panose="020B0604020202020204" pitchFamily="34" charset="0"/>
              <a:buChar char="•"/>
              <a:defRPr/>
            </a:pPr>
            <a:r>
              <a:rPr lang="en-US" sz="2400">
                <a:solidFill>
                  <a:srgbClr val="000000"/>
                </a:solidFill>
                <a:latin typeface="Montserrat"/>
              </a:rPr>
              <a:t>What does the word ‘ingenious’ mean?</a:t>
            </a:r>
          </a:p>
          <a:p>
            <a:pPr marL="342900" indent="-342900">
              <a:lnSpc>
                <a:spcPct val="150000"/>
              </a:lnSpc>
              <a:buFont typeface="Arial" panose="020B0604020202020204" pitchFamily="34" charset="0"/>
              <a:buChar char="•"/>
              <a:defRPr/>
            </a:pPr>
            <a:r>
              <a:rPr lang="en-US" sz="2400">
                <a:solidFill>
                  <a:srgbClr val="000000"/>
                </a:solidFill>
                <a:latin typeface="Montserrat"/>
              </a:rPr>
              <a:t>Can you find a word or phrase that shows that Hana puts a lot of effort in to styling her hijab?  </a:t>
            </a:r>
          </a:p>
          <a:p>
            <a:pPr marL="0" marR="0" lvl="0" indent="0" algn="l" defTabSz="914400">
              <a:lnSpc>
                <a:spcPct val="150000"/>
              </a:lnSpc>
              <a:spcBef>
                <a:spcPts val="0"/>
              </a:spcBef>
              <a:spcAft>
                <a:spcPts val="0"/>
              </a:spcAft>
              <a:buNone/>
              <a:tabLst/>
              <a:defRPr/>
            </a:pPr>
            <a:r>
              <a:rPr kumimoji="0" lang="en-GB" sz="2400" b="1" i="0" u="none" strike="noStrike" kern="1200" cap="none" spc="0" normalizeH="0" baseline="0" noProof="0">
                <a:ln>
                  <a:noFill/>
                </a:ln>
                <a:solidFill>
                  <a:srgbClr val="000000"/>
                </a:solidFill>
                <a:effectLst/>
                <a:uLnTx/>
                <a:uFillTx/>
                <a:latin typeface="Montserrat"/>
              </a:rPr>
              <a:t>Retrieval: </a:t>
            </a:r>
          </a:p>
          <a:p>
            <a:pPr marL="342900" marR="0" lvl="0" indent="-342900" algn="l" defTabSz="914400">
              <a:lnSpc>
                <a:spcPct val="150000"/>
              </a:lnSpc>
              <a:spcBef>
                <a:spcPts val="0"/>
              </a:spcBef>
              <a:spcAft>
                <a:spcPts val="0"/>
              </a:spcAft>
              <a:buFont typeface="Arial" panose="020B0604020202020204" pitchFamily="34" charset="0"/>
              <a:buChar char="•"/>
              <a:tabLst/>
              <a:defRPr/>
            </a:pPr>
            <a:r>
              <a:rPr lang="en-GB" sz="2400">
                <a:solidFill>
                  <a:srgbClr val="000000"/>
                </a:solidFill>
                <a:latin typeface="Montserrat"/>
              </a:rPr>
              <a:t>Who supports Hana to become a hijab stylist? </a:t>
            </a:r>
            <a:endParaRPr lang="en-GB" sz="2400"/>
          </a:p>
          <a:p>
            <a:pPr marL="342900" indent="-342900" fontAlgn="base">
              <a:lnSpc>
                <a:spcPct val="150000"/>
              </a:lnSpc>
              <a:buFont typeface="Arial" panose="020B0604020202020204" pitchFamily="34" charset="0"/>
              <a:buChar char="•"/>
              <a:defRPr/>
            </a:pPr>
            <a:endParaRPr lang="en-GB" sz="2400" b="0" i="0" u="none" strike="noStrike" kern="1200" cap="none" spc="0" normalizeH="0" noProof="0">
              <a:ln>
                <a:noFill/>
              </a:ln>
              <a:solidFill>
                <a:srgbClr val="000000"/>
              </a:solidFill>
              <a:effectLst/>
              <a:uLnTx/>
              <a:uFillTx/>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xEl>
                                              <p:pRg st="4" end="4"/>
                                            </p:txEl>
                                          </p:spTgt>
                                        </p:tgtEl>
                                        <p:attrNameLst>
                                          <p:attrName>style.visibility</p:attrName>
                                        </p:attrNameLst>
                                      </p:cBhvr>
                                      <p:to>
                                        <p:strVal val="visible"/>
                                      </p:to>
                                    </p:set>
                                    <p:animEffect transition="in" filter="fade">
                                      <p:cBhvr>
                                        <p:cTn id="27" dur="500"/>
                                        <p:tgtEl>
                                          <p:spTgt spid="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ACC1A-562C-8DBC-3DF7-1232FA6723D7}"/>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29B03F50-481C-451C-39B4-6A3C42A24832}"/>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667DBBB0-3A73-1764-13B9-540650F559CC}"/>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E5D5413-EC6A-6B71-0133-F766DFB1E97E}"/>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9B705769-00AC-83C8-3676-A76E4A941CE6}"/>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52E45F1C-1783-598F-AF35-F7DC4298285D}"/>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EF80523F-DF96-C3B6-20CE-EE4C758E589A}"/>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7FE73437-0EB5-D1F4-BF32-09996C3915F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9E934DC-FF71-F390-20FF-290B4FA3EE8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9EFA3B5C-4DF7-14E9-CB07-D17ACA561269}"/>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E5FB247F-6672-B323-0C4D-6CD7FF0CFB5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E5D60DD2-38AC-E344-CD48-63C67CDBA26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DC2B8982-FF29-9C30-4077-01E25B91276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90E5404-E7B1-6A43-549A-28B2F948148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372B8E41-E009-7FED-94F7-1F4EE8A626A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0D68AC6C-5A3E-98E9-AF6F-AF1FD6A5790A}"/>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88A26F47-BF6B-A1B5-D4AB-E93BB1DFAA25}"/>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6904CB21-EDB7-B69F-2F03-16D90B7FF86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0793AE75-F9C2-D4D5-DAA6-26D3E0E2064F}"/>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A403839D-FD8D-3ADE-71CE-671BE4F533E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C602D00D-52C5-9CE1-BB18-A29027ED649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D24C4BB5-50BC-6E9A-A853-096D2CF053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C29808DB-FE5E-EF5A-2838-387E332C5C4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6BB7A757-FC41-8FE7-3500-7B2C16B0933A}"/>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BD7A82E-CF89-257F-E8FA-FD15B541651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70D918C-6AB0-121F-DCC2-1A127D4F2CD9}"/>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DCE941E3-6095-5F9B-AEEF-59DB5E0CD97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934B9B1-533E-D600-E5F0-79704B49067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104ABFE1-9340-6A63-28E5-4F01D319376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02EF640-2503-AAC6-C59D-A9A2CB9F7B1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565C437B-58C0-555D-68F4-395424D1BFE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D3DA59D-56E9-1A5D-24B0-9AB472C75119}"/>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1AC113C-B1B4-2E54-8DF7-8FF765D9B09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8149A521-F492-DE15-4C46-7C0B040CD9A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456A7246-E4E3-5751-3E17-F92DFE551204}"/>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1C01DD8-23ED-97E8-AF7A-4A46DAC1F91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A83B6F48-3FD4-89C2-448E-E4A6C47F4F3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9B8B1A8F-BCC1-4522-3FE9-2E070C99B8BB}"/>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05BB710-CF58-41AB-6A22-CBB5B08700C5}"/>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76D566C6-4C98-D8D8-C809-65A71D6095C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3F570715-671F-5263-42A4-B31CBC76424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82A1061-1FB9-3175-1FAD-4027C88C28B6}"/>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DF13A561-BF18-285D-6FA2-E594CA37416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B8C039E4-E485-13F6-C9E8-C2DDD47994B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4468A3B2-DFD8-335A-4166-CD33403BE0E7}"/>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937EF9A-0CB1-7809-CCB4-347303E6378C}"/>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382AD998-72EC-721F-39F8-BECD370D0A1B}"/>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026D2929-D6FF-F3F4-5C26-F67E6EB812D9}"/>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a:ln>
                  <a:noFill/>
                </a:ln>
                <a:solidFill>
                  <a:srgbClr val="000000"/>
                </a:solidFill>
                <a:effectLst/>
                <a:uLnTx/>
                <a:uFillTx/>
                <a:latin typeface="Montserrat"/>
              </a:rPr>
              <a:t>Inference: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400">
                <a:solidFill>
                  <a:srgbClr val="000000"/>
                </a:solidFill>
                <a:latin typeface="Montserrat"/>
              </a:rPr>
              <a:t>Why do you think so many people want to be styled by Hana?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400">
                <a:solidFill>
                  <a:srgbClr val="000000"/>
                </a:solidFill>
                <a:latin typeface="Montserrat"/>
              </a:rPr>
              <a:t>How do you think working in her </a:t>
            </a:r>
            <a:r>
              <a:rPr lang="en-GB" sz="2400" err="1">
                <a:solidFill>
                  <a:srgbClr val="000000"/>
                </a:solidFill>
                <a:latin typeface="Montserrat"/>
              </a:rPr>
              <a:t>Aunty’s</a:t>
            </a:r>
            <a:r>
              <a:rPr lang="en-GB" sz="2400">
                <a:solidFill>
                  <a:srgbClr val="000000"/>
                </a:solidFill>
                <a:latin typeface="Montserrat"/>
              </a:rPr>
              <a:t> hair salon will help Hana to become a hijab stylist in the future?</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400">
                <a:solidFill>
                  <a:srgbClr val="000000"/>
                </a:solidFill>
                <a:latin typeface="Montserrat"/>
              </a:rPr>
              <a:t>What other jobs do you think Hana would be good at?  </a:t>
            </a:r>
          </a:p>
        </p:txBody>
      </p:sp>
      <p:sp>
        <p:nvSpPr>
          <p:cNvPr id="8" name="TextBox 7">
            <a:extLst>
              <a:ext uri="{FF2B5EF4-FFF2-40B4-BE49-F238E27FC236}">
                <a16:creationId xmlns:a16="http://schemas.microsoft.com/office/drawing/2014/main" id="{430B2B3B-9BD8-964B-D003-B9DCDB60206F}"/>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D73899A8-5747-9F7A-EACB-CB0B70F58156}"/>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FF7D2E97-F42B-F05F-C32A-16071D6C600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358648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61253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3200">
                <a:solidFill>
                  <a:schemeClr val="dk1"/>
                </a:solidFill>
                <a:latin typeface="Montserrat" panose="00000500000000000000" pitchFamily="2" charset="0"/>
                <a:ea typeface="Montserrat Medium"/>
                <a:cs typeface="Montserrat Medium"/>
                <a:sym typeface="Montserrat Medium"/>
              </a:rPr>
              <a:t>Can anyone go to University?</a:t>
            </a:r>
          </a:p>
          <a:p>
            <a:pPr lvl="0">
              <a:lnSpc>
                <a:spcPct val="107000"/>
              </a:lnSpc>
              <a:spcAft>
                <a:spcPts val="800"/>
              </a:spcAft>
            </a:pPr>
            <a:endParaRPr lang="en-US" sz="250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271616" y="3305057"/>
            <a:ext cx="3254844" cy="3278712"/>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9876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‘What should Hana do next? ’</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62606"/>
            <a:ext cx="2579418" cy="142032"/>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835028"/>
            <a:ext cx="7364823" cy="2785378"/>
          </a:xfrm>
          <a:prstGeom prst="rect">
            <a:avLst/>
          </a:prstGeom>
          <a:noFill/>
        </p:spPr>
        <p:txBody>
          <a:bodyPr wrap="square" rtlCol="0">
            <a:spAutoFit/>
          </a:bodyPr>
          <a:lstStyle/>
          <a:p>
            <a:r>
              <a:rPr lang="en-US" sz="2500">
                <a:latin typeface="Montserrat" panose="00000500000000000000" pitchFamily="2" charset="0"/>
              </a:rPr>
              <a:t>Let’s pretend to be a member of Hana’s family. Hana has come to ask our advice about how to become a fashion stylist when she is older. </a:t>
            </a:r>
          </a:p>
          <a:p>
            <a:endParaRPr lang="en-US" sz="2500">
              <a:latin typeface="Montserrat" panose="00000500000000000000" pitchFamily="2" charset="0"/>
            </a:endParaRPr>
          </a:p>
          <a:p>
            <a:r>
              <a:rPr lang="en-US" sz="2500">
                <a:latin typeface="Montserrat" panose="00000500000000000000" pitchFamily="2" charset="0"/>
              </a:rPr>
              <a:t>Create a plan for her that will help her get this job!  </a:t>
            </a:r>
            <a:endParaRPr lang="en-GB" sz="2500">
              <a:latin typeface="Montserrat" panose="00000500000000000000" pitchFamily="2" charset="0"/>
            </a:endParaRPr>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45205-41C6-8B5F-9B05-AE4BBABA5460}"/>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33DE7AE1-F055-AE26-F205-0C680BC49130}"/>
              </a:ext>
            </a:extLst>
          </p:cNvPr>
          <p:cNvGrpSpPr/>
          <p:nvPr/>
        </p:nvGrpSpPr>
        <p:grpSpPr>
          <a:xfrm>
            <a:off x="-2389817" y="-1987698"/>
            <a:ext cx="3536973" cy="16382144"/>
            <a:chOff x="-2126387" y="-8825546"/>
            <a:chExt cx="3536973" cy="16382144"/>
          </a:xfrm>
        </p:grpSpPr>
        <p:sp>
          <p:nvSpPr>
            <p:cNvPr id="20" name="Freeform 6">
              <a:extLst>
                <a:ext uri="{FF2B5EF4-FFF2-40B4-BE49-F238E27FC236}">
                  <a16:creationId xmlns:a16="http://schemas.microsoft.com/office/drawing/2014/main" id="{2FF61C3F-0A00-5223-50A3-0D1B80D4A29D}"/>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A5A117D9-86FB-682A-061A-05E7098744BA}"/>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EEA2B9FC-6797-9F6A-A87B-F0501BBC445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F133743D-4CEF-D2F2-B097-812D2749C1F7}"/>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04AA34DB-28A2-0043-3DC5-D994B908D86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9C7031B7-A423-1299-1C4A-DFD79493C5D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E251D72A-2482-E38A-A28A-8344D55A43A0}"/>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006BA689-0A28-C25D-3DCF-0EF604717F40}"/>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4DF14636-7F23-AAF7-96A3-63D822EC20F1}"/>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F44A4D8F-D41E-4A12-67CD-6531BA000CF0}"/>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001D351C-7C19-69C5-C259-313A16DC9CDD}"/>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F43F0CDC-BC89-2354-383A-E2B25C33BA85}"/>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D0FB653D-F2BF-3053-31B1-C2D8A00DBFD7}"/>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F70902F3-FE5F-1542-B2B5-0625FDA07F6A}"/>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6E7D67B4-FF3C-812E-A6C8-692D80CC376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5C1791C2-2979-4028-30AB-EEA67137FCD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A3540AF2-D7FB-94D8-F897-5274232F235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773DBA41-5A1A-CF87-391B-3560AF38685F}"/>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8A8DD56A-EDC6-D0F8-58BF-64A81198698D}"/>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63C52FF1-C8CC-D3F3-9962-C022B01A41EA}"/>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86457F54-D0E2-3F6B-349A-0C08F2B84F3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D292AEAD-6B8C-CBCC-61DA-ADD9EDB1AA8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010C9405-EC89-9990-AA73-1E35DA28675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2660CD10-1BBC-C17B-3D16-EF8056FE501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DFDA5787-D336-6DE3-040B-36CC519FC60D}"/>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23593B48-6237-5532-6034-D9D08729B0D3}"/>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83FB1760-ACDC-A63D-5016-74C0C5D03BA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2A2A12E8-5C67-26A8-89DF-F593588C37C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D1B533E2-14C9-7889-C374-80B2B40D2A82}"/>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EBE85E09-2FF0-293A-1C7E-335872726BF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AECDDD87-7504-802B-ACEA-6137DD0CFE83}"/>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7B268AE5-6843-D3E2-3E82-6DFD4113DFD8}"/>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10537B2E-0CD7-F3B6-2FE6-7A809D8D7A63}"/>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9F634B18-2DC7-A27C-5772-FF0FE7CA542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D99B2FF3-AA72-9E32-0DD7-B0DD2EC0648C}"/>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76E64788-F18D-A1A1-39C5-BE5A69D92DF0}"/>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7E23AEDE-8840-2F6E-6425-06EA7E2DDD4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0312756-0241-B4A1-3D6A-F5F0E8E81420}"/>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61CE7CA4-6A01-6A96-89BB-746390A8203F}"/>
              </a:ext>
            </a:extLst>
          </p:cNvPr>
          <p:cNvSpPr/>
          <p:nvPr/>
        </p:nvSpPr>
        <p:spPr>
          <a:xfrm>
            <a:off x="1503989" y="801748"/>
            <a:ext cx="10472624"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15A9A92F-7D69-2F0B-0141-70C56CA2CDD8}"/>
              </a:ext>
            </a:extLst>
          </p:cNvPr>
          <p:cNvSpPr txBox="1"/>
          <p:nvPr/>
        </p:nvSpPr>
        <p:spPr>
          <a:xfrm>
            <a:off x="1611520" y="778276"/>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‘What should Hana do next? ’</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15104DC5-0600-9C59-D2C7-6EB4A7156890}"/>
              </a:ext>
            </a:extLst>
          </p:cNvPr>
          <p:cNvPicPr preferRelativeResize="0"/>
          <p:nvPr/>
        </p:nvPicPr>
        <p:blipFill>
          <a:blip r:embed="rId11">
            <a:alphaModFix/>
          </a:blip>
          <a:stretch>
            <a:fillRect/>
          </a:stretch>
        </p:blipFill>
        <p:spPr>
          <a:xfrm flipV="1">
            <a:off x="1788600" y="1487366"/>
            <a:ext cx="3392999" cy="145732"/>
          </a:xfrm>
          <a:prstGeom prst="rect">
            <a:avLst/>
          </a:prstGeom>
          <a:noFill/>
          <a:ln>
            <a:noFill/>
          </a:ln>
        </p:spPr>
      </p:pic>
      <p:sp>
        <p:nvSpPr>
          <p:cNvPr id="12" name="Google Shape;121;p15">
            <a:extLst>
              <a:ext uri="{FF2B5EF4-FFF2-40B4-BE49-F238E27FC236}">
                <a16:creationId xmlns:a16="http://schemas.microsoft.com/office/drawing/2014/main" id="{CE42AA27-E5B8-8B2B-9FF2-F8799E645482}"/>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a:p>
        </p:txBody>
      </p:sp>
      <p:sp>
        <p:nvSpPr>
          <p:cNvPr id="15" name="Google Shape;121;p15">
            <a:extLst>
              <a:ext uri="{FF2B5EF4-FFF2-40B4-BE49-F238E27FC236}">
                <a16:creationId xmlns:a16="http://schemas.microsoft.com/office/drawing/2014/main" id="{40A3298D-9B05-DAE3-52F0-687D724A1A4C}"/>
              </a:ext>
            </a:extLst>
          </p:cNvPr>
          <p:cNvSpPr txBox="1"/>
          <p:nvPr/>
        </p:nvSpPr>
        <p:spPr>
          <a:xfrm>
            <a:off x="4068012" y="332832"/>
            <a:ext cx="4045473" cy="425854"/>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 Continued </a:t>
            </a:r>
            <a:endParaRPr lang="en-GB">
              <a:solidFill>
                <a:schemeClr val="dk1"/>
              </a:solidFill>
              <a:latin typeface="Montserrat" panose="00000500000000000000" pitchFamily="2" charset="0"/>
              <a:ea typeface="Montserrat Medium"/>
              <a:cs typeface="Montserrat Medium"/>
              <a:sym typeface="Montserrat Medium"/>
            </a:endParaRPr>
          </a:p>
        </p:txBody>
      </p:sp>
      <p:graphicFrame>
        <p:nvGraphicFramePr>
          <p:cNvPr id="9" name="Table 8">
            <a:extLst>
              <a:ext uri="{FF2B5EF4-FFF2-40B4-BE49-F238E27FC236}">
                <a16:creationId xmlns:a16="http://schemas.microsoft.com/office/drawing/2014/main" id="{EBC0217C-5B4F-35D3-123F-17FFAE081CE7}"/>
              </a:ext>
            </a:extLst>
          </p:cNvPr>
          <p:cNvGraphicFramePr>
            <a:graphicFrameLocks noGrp="1"/>
          </p:cNvGraphicFramePr>
          <p:nvPr>
            <p:extLst>
              <p:ext uri="{D42A27DB-BD31-4B8C-83A1-F6EECF244321}">
                <p14:modId xmlns:p14="http://schemas.microsoft.com/office/powerpoint/2010/main" val="3176150025"/>
              </p:ext>
            </p:extLst>
          </p:nvPr>
        </p:nvGraphicFramePr>
        <p:xfrm>
          <a:off x="1923143" y="2060227"/>
          <a:ext cx="9579429" cy="4522001"/>
        </p:xfrm>
        <a:graphic>
          <a:graphicData uri="http://schemas.openxmlformats.org/drawingml/2006/table">
            <a:tbl>
              <a:tblPr firstRow="1" bandRow="1">
                <a:tableStyleId>{5C22544A-7EE6-4342-B048-85BDC9FD1C3A}</a:tableStyleId>
              </a:tblPr>
              <a:tblGrid>
                <a:gridCol w="3193143">
                  <a:extLst>
                    <a:ext uri="{9D8B030D-6E8A-4147-A177-3AD203B41FA5}">
                      <a16:colId xmlns:a16="http://schemas.microsoft.com/office/drawing/2014/main" val="3752587917"/>
                    </a:ext>
                  </a:extLst>
                </a:gridCol>
                <a:gridCol w="3193143">
                  <a:extLst>
                    <a:ext uri="{9D8B030D-6E8A-4147-A177-3AD203B41FA5}">
                      <a16:colId xmlns:a16="http://schemas.microsoft.com/office/drawing/2014/main" val="378037603"/>
                    </a:ext>
                  </a:extLst>
                </a:gridCol>
                <a:gridCol w="3193143">
                  <a:extLst>
                    <a:ext uri="{9D8B030D-6E8A-4147-A177-3AD203B41FA5}">
                      <a16:colId xmlns:a16="http://schemas.microsoft.com/office/drawing/2014/main" val="2602176076"/>
                    </a:ext>
                  </a:extLst>
                </a:gridCol>
              </a:tblGrid>
              <a:tr h="519278">
                <a:tc>
                  <a:txBody>
                    <a:bodyPr/>
                    <a:lstStyle/>
                    <a:p>
                      <a:pPr algn="ctr"/>
                      <a:r>
                        <a:rPr lang="en-US" sz="2000"/>
                        <a:t>Experience</a:t>
                      </a:r>
                      <a:endParaRPr lang="en-GB" sz="2000"/>
                    </a:p>
                  </a:txBody>
                  <a:tcPr/>
                </a:tc>
                <a:tc>
                  <a:txBody>
                    <a:bodyPr/>
                    <a:lstStyle/>
                    <a:p>
                      <a:pPr algn="ctr"/>
                      <a:r>
                        <a:rPr lang="en-US" sz="2000"/>
                        <a:t>Knowledge</a:t>
                      </a:r>
                      <a:endParaRPr lang="en-GB" sz="2000"/>
                    </a:p>
                  </a:txBody>
                  <a:tcPr/>
                </a:tc>
                <a:tc>
                  <a:txBody>
                    <a:bodyPr/>
                    <a:lstStyle/>
                    <a:p>
                      <a:pPr algn="ctr"/>
                      <a:r>
                        <a:rPr lang="en-US" sz="2000"/>
                        <a:t>Skills and Qualities</a:t>
                      </a:r>
                      <a:endParaRPr lang="en-GB" sz="2000"/>
                    </a:p>
                  </a:txBody>
                  <a:tcPr/>
                </a:tc>
                <a:extLst>
                  <a:ext uri="{0D108BD9-81ED-4DB2-BD59-A6C34878D82A}">
                    <a16:rowId xmlns:a16="http://schemas.microsoft.com/office/drawing/2014/main" val="1186933476"/>
                  </a:ext>
                </a:extLst>
              </a:tr>
              <a:tr h="4002723">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541192512"/>
                  </a:ext>
                </a:extLst>
              </a:tr>
            </a:tbl>
          </a:graphicData>
        </a:graphic>
      </p:graphicFrame>
    </p:spTree>
    <p:extLst>
      <p:ext uri="{BB962C8B-B14F-4D97-AF65-F5344CB8AC3E}">
        <p14:creationId xmlns:p14="http://schemas.microsoft.com/office/powerpoint/2010/main" val="15484281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‘Career Road Map’</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7873999" y="1563660"/>
            <a:ext cx="3946739"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4957189"/>
          </a:xfrm>
          <a:prstGeom prst="rect">
            <a:avLst/>
          </a:prstGeom>
          <a:noFill/>
          <a:ln>
            <a:noFill/>
          </a:ln>
        </p:spPr>
        <p:txBody>
          <a:bodyPr spcFirstLastPara="1" wrap="square" lIns="91425" tIns="91425" rIns="91425" bIns="91425" anchor="t" anchorCtr="0">
            <a:noAutofit/>
          </a:bodyPr>
          <a:lstStyle/>
          <a:p>
            <a:pPr lvl="0" algn="r">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sp>
        <p:nvSpPr>
          <p:cNvPr id="5" name="TextBox 4">
            <a:extLst>
              <a:ext uri="{FF2B5EF4-FFF2-40B4-BE49-F238E27FC236}">
                <a16:creationId xmlns:a16="http://schemas.microsoft.com/office/drawing/2014/main" id="{BB7E2239-2759-CD7F-5F51-2F24A2930E63}"/>
              </a:ext>
            </a:extLst>
          </p:cNvPr>
          <p:cNvSpPr txBox="1"/>
          <p:nvPr/>
        </p:nvSpPr>
        <p:spPr>
          <a:xfrm>
            <a:off x="4248057" y="1835028"/>
            <a:ext cx="7364823" cy="1246495"/>
          </a:xfrm>
          <a:prstGeom prst="rect">
            <a:avLst/>
          </a:prstGeom>
          <a:noFill/>
        </p:spPr>
        <p:txBody>
          <a:bodyPr wrap="square" rtlCol="0">
            <a:spAutoFit/>
          </a:bodyPr>
          <a:lstStyle/>
          <a:p>
            <a:r>
              <a:rPr lang="en-US" sz="2500">
                <a:latin typeface="Montserrat" panose="00000500000000000000" pitchFamily="2" charset="0"/>
              </a:rPr>
              <a:t>What are the different routes to careers? </a:t>
            </a:r>
          </a:p>
          <a:p>
            <a:endParaRPr lang="en-US" sz="2500">
              <a:latin typeface="Montserrat" panose="00000500000000000000" pitchFamily="2" charset="0"/>
            </a:endParaRPr>
          </a:p>
          <a:p>
            <a:r>
              <a:rPr lang="en-US" sz="2500">
                <a:latin typeface="Montserrat" panose="00000500000000000000" pitchFamily="2" charset="0"/>
              </a:rPr>
              <a:t>Find out and share your ideas with the class. </a:t>
            </a:r>
            <a:endParaRPr lang="en-GB" sz="2500">
              <a:latin typeface="Montserrat" panose="00000500000000000000" pitchFamily="2" charset="0"/>
            </a:endParaRPr>
          </a:p>
        </p:txBody>
      </p:sp>
      <p:sp>
        <p:nvSpPr>
          <p:cNvPr id="10" name="Freeform 2"/>
          <p:cNvSpPr/>
          <p:nvPr/>
        </p:nvSpPr>
        <p:spPr>
          <a:xfrm>
            <a:off x="7822911" y="2776722"/>
            <a:ext cx="4786027" cy="4617011"/>
          </a:xfrm>
          <a:custGeom>
            <a:avLst/>
            <a:gdLst/>
            <a:ahLst/>
            <a:cxnLst/>
            <a:rect l="l" t="t" r="r" b="b"/>
            <a:pathLst>
              <a:path w="4280676" h="4114800">
                <a:moveTo>
                  <a:pt x="0" y="0"/>
                </a:moveTo>
                <a:lnTo>
                  <a:pt x="4280676" y="0"/>
                </a:lnTo>
                <a:lnTo>
                  <a:pt x="4280676"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Lesson 1</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a:solidFill>
                  <a:srgbClr val="313E53"/>
                </a:solidFill>
                <a:latin typeface="Montserrat" panose="00000500000000000000" pitchFamily="2" charset="0"/>
              </a:rPr>
              <a:t>Reflection</a:t>
            </a:r>
            <a:endParaRPr lang="en-GB" sz="4500" b="1">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457218" y="632460"/>
            <a:ext cx="733861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642420" y="660202"/>
            <a:ext cx="4474757"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800" kern="10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a:effectLst/>
                <a:latin typeface="Montserrat" panose="00000500000000000000" pitchFamily="2" charset="0"/>
                <a:ea typeface="Aptos" panose="020B0004020202020204" pitchFamily="34" charset="0"/>
                <a:cs typeface="Times New Roman" panose="02020603050405020304" pitchFamily="18" charset="0"/>
              </a:rPr>
              <a:t>I can tell you some of the skills and qualities I need to be successful as an adult in work </a:t>
            </a:r>
          </a:p>
          <a:p>
            <a:pPr lvl="0">
              <a:lnSpc>
                <a:spcPct val="107000"/>
              </a:lnSpc>
            </a:pPr>
            <a:endParaRPr lang="en-GB" sz="2400" kern="100">
              <a:effectLst/>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a:latin typeface="Montserrat" panose="00000500000000000000" pitchFamily="2" charset="0"/>
                <a:ea typeface="Aptos" panose="020B0004020202020204" pitchFamily="34" charset="0"/>
                <a:cs typeface="Times New Roman" panose="02020603050405020304" pitchFamily="18" charset="0"/>
              </a:rPr>
              <a:t>I can tell you about some of the different routes into jobs and careers</a:t>
            </a:r>
            <a:endParaRPr lang="en-GB" sz="2400" kern="10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9" name="Picture 8" descr="A book cover of a child&#10;&#10;Description automatically generated">
            <a:extLst>
              <a:ext uri="{FF2B5EF4-FFF2-40B4-BE49-F238E27FC236}">
                <a16:creationId xmlns:a16="http://schemas.microsoft.com/office/drawing/2014/main" id="{592CDCC1-01F0-FCF3-C91F-72376ADFACB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798863">
            <a:off x="9140856" y="3141193"/>
            <a:ext cx="2725683" cy="34429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ead</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err="1">
                <a:solidFill>
                  <a:srgbClr val="313E53"/>
                </a:solidFill>
                <a:latin typeface="Playfair Display" panose="00000500000000000000" pitchFamily="2" charset="0"/>
              </a:rPr>
              <a:t>Summarise</a:t>
            </a:r>
            <a:r>
              <a:rPr lang="en-US" sz="3600" b="1">
                <a:solidFill>
                  <a:srgbClr val="313E53"/>
                </a:solidFill>
                <a:latin typeface="Playfair Display" panose="00000500000000000000" pitchFamily="2" charset="0"/>
              </a:rPr>
              <a:t> the Story</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a:effectLst/>
                <a:latin typeface="Montserrat" panose="00000500000000000000" pitchFamily="2" charset="0"/>
              </a:rPr>
              <a:t>Follow the QR code to answer the questions together.</a:t>
            </a:r>
          </a:p>
          <a:p>
            <a:endParaRPr lang="en-US" sz="2500">
              <a:latin typeface="Montserrat" panose="00000500000000000000" pitchFamily="2" charset="0"/>
            </a:endParaRPr>
          </a:p>
          <a:p>
            <a:r>
              <a:rPr lang="en-US" sz="2500">
                <a:effectLst/>
                <a:latin typeface="Montserrat" panose="00000500000000000000" pitchFamily="2" charset="0"/>
              </a:rPr>
              <a:t>Discuss each question with your Talk Partner and then share your thoughts with your teacher.</a:t>
            </a:r>
          </a:p>
          <a:p>
            <a:endParaRPr lang="en-US" sz="2500">
              <a:latin typeface="Montserrat" panose="00000500000000000000" pitchFamily="2" charset="0"/>
            </a:endParaRPr>
          </a:p>
          <a:p>
            <a:r>
              <a:rPr lang="en-US" sz="2500">
                <a:effectLst/>
                <a:latin typeface="Montserrat" panose="00000500000000000000" pitchFamily="2" charset="0"/>
              </a:rPr>
              <a:t>Your teacher will </a:t>
            </a:r>
            <a:r>
              <a:rPr lang="en-US" sz="2500" err="1">
                <a:effectLst/>
                <a:latin typeface="Montserrat" panose="00000500000000000000" pitchFamily="2" charset="0"/>
              </a:rPr>
              <a:t>summarise</a:t>
            </a:r>
            <a:r>
              <a:rPr lang="en-US" sz="2500">
                <a:effectLst/>
                <a:latin typeface="Montserrat" panose="00000500000000000000" pitchFamily="2" charset="0"/>
              </a:rPr>
              <a:t> your answers and send them to The Story Project.</a:t>
            </a:r>
          </a:p>
          <a:p>
            <a:endParaRPr lang="en-US" sz="2500">
              <a:latin typeface="Montserrat" panose="00000500000000000000" pitchFamily="2" charset="0"/>
            </a:endParaRPr>
          </a:p>
          <a:p>
            <a:r>
              <a:rPr lang="en-US" sz="2500">
                <a:effectLst/>
                <a:latin typeface="Montserrat" panose="00000500000000000000" pitchFamily="2" charset="0"/>
              </a:rPr>
              <a:t>We love hearing your thoughts. Thank you!</a:t>
            </a:r>
          </a:p>
          <a:p>
            <a:endParaRPr lang="en-US" sz="2500">
              <a:latin typeface="Montserrat" panose="00000500000000000000" pitchFamily="2" charset="0"/>
            </a:endParaRPr>
          </a:p>
          <a:p>
            <a:endParaRPr lang="en-US" sz="2500">
              <a:effectLst/>
              <a:latin typeface="Montserrat" panose="00000500000000000000" pitchFamily="2" charset="0"/>
            </a:endParaRPr>
          </a:p>
          <a:p>
            <a:endParaRPr lang="en-US" sz="2500">
              <a:latin typeface="Montserrat" panose="00000500000000000000" pitchFamily="2" charset="0"/>
            </a:endParaRPr>
          </a:p>
          <a:p>
            <a:endParaRPr lang="en-US" sz="250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 Activity A</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a:latin typeface="Montserrat" panose="00000500000000000000" pitchFamily="2" charset="0"/>
              </a:rPr>
              <a:t>What was the best activity in this unit? Why?</a:t>
            </a:r>
          </a:p>
          <a:p>
            <a:endParaRPr lang="en-GB" sz="2500">
              <a:latin typeface="Montserrat" panose="00000500000000000000" pitchFamily="2" charset="0"/>
            </a:endParaRPr>
          </a:p>
          <a:p>
            <a:r>
              <a:rPr lang="en-GB" sz="2500">
                <a:latin typeface="Montserrat" panose="00000500000000000000" pitchFamily="2" charset="0"/>
              </a:rPr>
              <a:t>Was there anything you didn’t enjoy about this unit? Why? </a:t>
            </a:r>
          </a:p>
          <a:p>
            <a:endParaRPr lang="en-GB" sz="2500">
              <a:latin typeface="Montserrat" panose="00000500000000000000" pitchFamily="2" charset="0"/>
            </a:endParaRPr>
          </a:p>
          <a:p>
            <a:r>
              <a:rPr lang="en-GB" sz="2500">
                <a:latin typeface="Montserrat" panose="00000500000000000000" pitchFamily="2" charset="0"/>
              </a:rPr>
              <a:t>Have you learned anything in this unit that you didn’t already know? </a:t>
            </a:r>
          </a:p>
          <a:p>
            <a:endParaRPr lang="en-GB" sz="2500">
              <a:latin typeface="Montserrat" panose="00000500000000000000" pitchFamily="2" charset="0"/>
            </a:endParaRPr>
          </a:p>
          <a:p>
            <a:r>
              <a:rPr lang="en-GB" sz="2500">
                <a:latin typeface="Montserrat" panose="00000500000000000000" pitchFamily="2" charset="0"/>
              </a:rPr>
              <a:t>Help us share your achievements!</a:t>
            </a:r>
          </a:p>
          <a:p>
            <a:r>
              <a:rPr lang="en-GB" sz="250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a:latin typeface="Montserrat" panose="00000500000000000000" pitchFamily="2" charset="0"/>
            </a:endParaRPr>
          </a:p>
          <a:p>
            <a:endParaRPr lang="en-US" sz="2500">
              <a:effectLst/>
              <a:latin typeface="Montserrat" panose="00000500000000000000" pitchFamily="2" charset="0"/>
            </a:endParaRPr>
          </a:p>
          <a:p>
            <a:endParaRPr lang="en-US" sz="2500">
              <a:latin typeface="Montserrat" panose="00000500000000000000" pitchFamily="2" charset="0"/>
            </a:endParaRPr>
          </a:p>
          <a:p>
            <a:endParaRPr lang="en-US" sz="250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a:solidFill>
                  <a:srgbClr val="3380A3"/>
                </a:solidFill>
                <a:effectLst/>
                <a:highlight>
                  <a:srgbClr val="FFFFFF"/>
                </a:highlight>
                <a:latin typeface="Aptos" panose="020B0004020202020204" pitchFamily="34" charset="0"/>
              </a:rPr>
              <a:t> or scan below</a:t>
            </a:r>
            <a:endParaRPr lang="en-GB" sz="3600" b="1">
              <a:solidFill>
                <a:srgbClr val="3380A3"/>
              </a:solidFill>
              <a:latin typeface="Playfair Display" panose="00000500000000000000" pitchFamily="2" charset="0"/>
            </a:endParaRPr>
          </a:p>
          <a:p>
            <a:endParaRPr lang="en-GB"/>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a:effectLst/>
                <a:latin typeface="Montserrat" panose="00000500000000000000" pitchFamily="2" charset="0"/>
              </a:rPr>
              <a:t>Follow the QR codes to answer the questions. </a:t>
            </a:r>
          </a:p>
          <a:p>
            <a:endParaRPr lang="en-US" sz="2500">
              <a:latin typeface="Montserrat" panose="00000500000000000000" pitchFamily="2" charset="0"/>
            </a:endParaRPr>
          </a:p>
          <a:p>
            <a:r>
              <a:rPr lang="en-US" sz="2500">
                <a:effectLst/>
                <a:latin typeface="Montserrat" panose="00000500000000000000" pitchFamily="2" charset="0"/>
              </a:rPr>
              <a:t>There are separate questions for children and teachers (children will need their own devices)</a:t>
            </a:r>
            <a:r>
              <a:rPr lang="en-US" sz="2500">
                <a:latin typeface="Montserrat" panose="00000500000000000000" pitchFamily="2" charset="0"/>
              </a:rPr>
              <a:t>.</a:t>
            </a:r>
            <a:endParaRPr lang="en-US" sz="2500">
              <a:effectLst/>
              <a:latin typeface="Montserrat" panose="00000500000000000000" pitchFamily="2" charset="0"/>
            </a:endParaRPr>
          </a:p>
          <a:p>
            <a:endParaRPr lang="en-US" sz="2500">
              <a:latin typeface="Montserrat" panose="00000500000000000000" pitchFamily="2" charset="0"/>
            </a:endParaRPr>
          </a:p>
          <a:p>
            <a:r>
              <a:rPr lang="en-US" sz="2500">
                <a:effectLst/>
                <a:latin typeface="Montserrat" panose="00000500000000000000" pitchFamily="2" charset="0"/>
              </a:rPr>
              <a:t>Discuss each question with your Talk Partner before recording your answers.</a:t>
            </a:r>
          </a:p>
          <a:p>
            <a:endParaRPr lang="en-US" sz="2500">
              <a:latin typeface="Montserrat" panose="00000500000000000000" pitchFamily="2" charset="0"/>
            </a:endParaRPr>
          </a:p>
          <a:p>
            <a:r>
              <a:rPr lang="en-US" sz="2500">
                <a:effectLst/>
                <a:latin typeface="Montserrat" panose="00000500000000000000" pitchFamily="2" charset="0"/>
              </a:rPr>
              <a:t>We love to hear your thoughts. Thank you!</a:t>
            </a:r>
          </a:p>
          <a:p>
            <a:endParaRPr lang="en-US" sz="2500">
              <a:latin typeface="Montserrat" panose="00000500000000000000" pitchFamily="2" charset="0"/>
            </a:endParaRPr>
          </a:p>
          <a:p>
            <a:endParaRPr lang="en-US" sz="2500">
              <a:effectLst/>
              <a:latin typeface="Montserrat" panose="00000500000000000000" pitchFamily="2" charset="0"/>
            </a:endParaRPr>
          </a:p>
          <a:p>
            <a:endParaRPr lang="en-US" sz="2500">
              <a:latin typeface="Montserrat" panose="00000500000000000000" pitchFamily="2" charset="0"/>
            </a:endParaRPr>
          </a:p>
          <a:p>
            <a:endParaRPr lang="en-US" sz="250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 Activity B</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a:latin typeface="Montserrat" panose="00000500000000000000" pitchFamily="2" charset="0"/>
              </a:rPr>
              <a:t>What was the best activity in this unit? Why?</a:t>
            </a:r>
          </a:p>
          <a:p>
            <a:endParaRPr lang="en-GB" sz="2500">
              <a:latin typeface="Montserrat" panose="00000500000000000000" pitchFamily="2" charset="0"/>
            </a:endParaRPr>
          </a:p>
          <a:p>
            <a:r>
              <a:rPr lang="en-GB" sz="2500">
                <a:latin typeface="Montserrat" panose="00000500000000000000" pitchFamily="2" charset="0"/>
              </a:rPr>
              <a:t>Was there anything you didn’t enjoy about this unit? Why? </a:t>
            </a:r>
          </a:p>
          <a:p>
            <a:endParaRPr lang="en-GB" sz="2500">
              <a:latin typeface="Montserrat" panose="00000500000000000000" pitchFamily="2" charset="0"/>
            </a:endParaRPr>
          </a:p>
          <a:p>
            <a:r>
              <a:rPr lang="en-GB" sz="2500">
                <a:latin typeface="Montserrat" panose="00000500000000000000" pitchFamily="2" charset="0"/>
              </a:rPr>
              <a:t>Have you learned anything in this unit that you didn’t already know? </a:t>
            </a:r>
          </a:p>
          <a:p>
            <a:endParaRPr lang="en-GB" sz="2500">
              <a:latin typeface="Montserrat" panose="00000500000000000000" pitchFamily="2" charset="0"/>
            </a:endParaRPr>
          </a:p>
          <a:p>
            <a:r>
              <a:rPr lang="en-GB" sz="2500">
                <a:latin typeface="Montserrat" panose="00000500000000000000" pitchFamily="2" charset="0"/>
              </a:rPr>
              <a:t>Help us share your achievements!</a:t>
            </a:r>
          </a:p>
          <a:p>
            <a:r>
              <a:rPr lang="en-GB" sz="2500">
                <a:latin typeface="Montserrat" panose="00000500000000000000" pitchFamily="2" charset="0"/>
              </a:rPr>
              <a:t>Is there anything you have done or learning as part of this unit that you would like us to shout about on our social media? </a:t>
            </a:r>
          </a:p>
          <a:p>
            <a:endParaRPr lang="en-US" sz="2500">
              <a:latin typeface="Montserrat" panose="00000500000000000000" pitchFamily="2" charset="0"/>
            </a:endParaRPr>
          </a:p>
          <a:p>
            <a:endParaRPr lang="en-US" sz="2500">
              <a:effectLst/>
              <a:latin typeface="Montserrat" panose="00000500000000000000" pitchFamily="2" charset="0"/>
            </a:endParaRPr>
          </a:p>
          <a:p>
            <a:endParaRPr lang="en-US" sz="2500">
              <a:latin typeface="Montserrat" panose="00000500000000000000" pitchFamily="2" charset="0"/>
            </a:endParaRPr>
          </a:p>
          <a:p>
            <a:endParaRPr lang="en-US" sz="250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 Activity B</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724862" y="2841318"/>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r>
              <a:rPr lang="en-GB" sz="2500">
                <a:solidFill>
                  <a:schemeClr val="dk1"/>
                </a:solidFill>
                <a:latin typeface="Montserrat" panose="00000500000000000000" pitchFamily="2" charset="0"/>
                <a:ea typeface="Montserrat Medium"/>
                <a:cs typeface="Montserrat Medium"/>
                <a:sym typeface="Montserrat Medium"/>
              </a:rPr>
              <a:t>Hana’s Hundreds of Hijabs</a:t>
            </a:r>
          </a:p>
          <a:p>
            <a:pPr marL="0" lvl="0" indent="0" rtl="0">
              <a:lnSpc>
                <a:spcPct val="115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t>
            </a:r>
            <a:r>
              <a:rPr lang="en-GB" sz="2500" err="1">
                <a:solidFill>
                  <a:schemeClr val="dk1"/>
                </a:solidFill>
                <a:latin typeface="Montserrat" panose="00000500000000000000" pitchFamily="2" charset="0"/>
                <a:ea typeface="Montserrat Medium"/>
                <a:cs typeface="Montserrat Medium"/>
                <a:sym typeface="Montserrat Medium"/>
              </a:rPr>
              <a:t>Razeena</a:t>
            </a:r>
            <a:r>
              <a:rPr lang="en-GB" sz="2500">
                <a:solidFill>
                  <a:schemeClr val="dk1"/>
                </a:solidFill>
                <a:latin typeface="Montserrat" panose="00000500000000000000" pitchFamily="2" charset="0"/>
                <a:ea typeface="Montserrat Medium"/>
                <a:cs typeface="Montserrat Medium"/>
                <a:sym typeface="Montserrat Medium"/>
              </a:rPr>
              <a:t> Omar Gutta</a:t>
            </a:r>
          </a:p>
          <a:p>
            <a:pPr>
              <a:lnSpc>
                <a:spcPct val="115000"/>
              </a:lnSpc>
            </a:pPr>
            <a:r>
              <a:rPr lang="en-GB" sz="2500">
                <a:solidFill>
                  <a:srgbClr val="EE9A2B"/>
                </a:solidFill>
                <a:latin typeface="Playfair Display" panose="00000500000000000000" pitchFamily="2" charset="0"/>
                <a:ea typeface="Montserrat Medium"/>
                <a:cs typeface="Montserrat Medium"/>
                <a:sym typeface="Montserrat Medium"/>
              </a:rPr>
              <a:t>Illustrator: </a:t>
            </a:r>
            <a:r>
              <a:rPr lang="en-GB" sz="2500">
                <a:solidFill>
                  <a:schemeClr val="dk1"/>
                </a:solidFill>
                <a:latin typeface="Montserrat" panose="00000500000000000000" pitchFamily="2" charset="0"/>
                <a:ea typeface="Montserrat Medium"/>
                <a:cs typeface="Montserrat Medium"/>
                <a:sym typeface="Montserrat Medium"/>
              </a:rPr>
              <a:t>Manal Mirza</a:t>
            </a:r>
            <a:endParaRPr lang="en-GB" sz="250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972490" y="2717031"/>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descr="A book cover of a child&#10;&#10;Description automatically generated">
            <a:extLst>
              <a:ext uri="{FF2B5EF4-FFF2-40B4-BE49-F238E27FC236}">
                <a16:creationId xmlns:a16="http://schemas.microsoft.com/office/drawing/2014/main" id="{B9BD5AD1-B40D-C2AE-BB44-F9FC87F63304}"/>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490517">
            <a:off x="9053463" y="3369252"/>
            <a:ext cx="2725683" cy="34429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a:solidFill>
                  <a:srgbClr val="313E53"/>
                </a:solidFill>
                <a:latin typeface="Playfair Display" panose="00000500000000000000" pitchFamily="2" charset="0"/>
              </a:rPr>
              <a:t>Class Discussion: Activity B</a:t>
            </a:r>
          </a:p>
          <a:p>
            <a:pPr algn="ctr"/>
            <a:endParaRPr lang="en-GB" sz="1800" b="0" i="0" u="sng" strike="noStrike">
              <a:solidFill>
                <a:srgbClr val="0000FF"/>
              </a:solidFill>
              <a:effectLst/>
              <a:highlight>
                <a:srgbClr val="FFFFFF"/>
              </a:highlight>
              <a:latin typeface="Aptos" panose="020B0004020202020204" pitchFamily="34" charset="0"/>
              <a:hlinkClick r:id="rId16"/>
            </a:endParaRPr>
          </a:p>
          <a:p>
            <a:pPr algn="ctr"/>
            <a:endParaRPr lang="en-GB" u="sng">
              <a:solidFill>
                <a:srgbClr val="0000FF"/>
              </a:solidFill>
              <a:highlight>
                <a:srgbClr val="FFFFFF"/>
              </a:highlight>
              <a:latin typeface="Aptos" panose="020B0004020202020204" pitchFamily="34" charset="0"/>
              <a:hlinkClick r:id="rId16"/>
            </a:endParaRPr>
          </a:p>
          <a:p>
            <a:pPr algn="ctr"/>
            <a:r>
              <a:rPr lang="en-US" sz="1800">
                <a:latin typeface="Montserrat" panose="00000500000000000000" pitchFamily="2" charset="0"/>
              </a:rPr>
              <a:t>Children’s </a:t>
            </a:r>
            <a:r>
              <a:rPr lang="en-US" sz="1800">
                <a:effectLst/>
                <a:latin typeface="Montserrat" panose="00000500000000000000" pitchFamily="2" charset="0"/>
              </a:rPr>
              <a:t>questions:  </a:t>
            </a:r>
            <a:r>
              <a:rPr lang="en-US" sz="1800" b="0" i="0" u="sng" strike="noStrike">
                <a:solidFill>
                  <a:srgbClr val="0000FF"/>
                </a:solidFill>
                <a:effectLst/>
                <a:highlight>
                  <a:srgbClr val="FFFFFF"/>
                </a:highlight>
                <a:latin typeface="Aptos" panose="020B0004020202020204" pitchFamily="34" charset="0"/>
                <a:hlinkClick r:id="rId16"/>
              </a:rPr>
              <a:t>Click here to access QR 2 or scan below</a:t>
            </a:r>
            <a:r>
              <a:rPr lang="en-GB" sz="1800" b="0" i="0">
                <a:solidFill>
                  <a:srgbClr val="000000"/>
                </a:solidFill>
                <a:effectLst/>
                <a:highlight>
                  <a:srgbClr val="FFFFFF"/>
                </a:highlight>
                <a:latin typeface="Aptos" panose="020B0004020202020204" pitchFamily="34" charset="0"/>
              </a:rPr>
              <a:t> </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a:solidFill>
                  <a:srgbClr val="313E53"/>
                </a:solidFill>
                <a:latin typeface="Playfair Display" panose="00000500000000000000" pitchFamily="2" charset="0"/>
              </a:rPr>
              <a:t>Class Discussion: Activity B</a:t>
            </a:r>
          </a:p>
          <a:p>
            <a:endParaRPr lang="en-US" sz="3600" b="1">
              <a:solidFill>
                <a:srgbClr val="313E53"/>
              </a:solidFill>
              <a:latin typeface="Playfair Display" panose="00000500000000000000" pitchFamily="2" charset="0"/>
            </a:endParaRPr>
          </a:p>
          <a:p>
            <a:r>
              <a:rPr lang="en-US" sz="2000">
                <a:latin typeface="Montserrat" panose="00000500000000000000" pitchFamily="2" charset="0"/>
              </a:rPr>
              <a:t>Teacher’s</a:t>
            </a:r>
            <a:r>
              <a:rPr lang="en-US" sz="2000">
                <a:effectLst/>
                <a:latin typeface="Montserrat" panose="00000500000000000000" pitchFamily="2" charset="0"/>
              </a:rPr>
              <a:t> questions: </a:t>
            </a:r>
            <a:r>
              <a:rPr lang="en-US" sz="1800" b="0" i="0" u="sng" strike="noStrike">
                <a:solidFill>
                  <a:srgbClr val="0000FF"/>
                </a:solidFill>
                <a:effectLst/>
                <a:highlight>
                  <a:srgbClr val="FFFFFF"/>
                </a:highlight>
                <a:latin typeface="Aptos" panose="020B0004020202020204" pitchFamily="34" charset="0"/>
                <a:hlinkClick r:id="rId16"/>
              </a:rPr>
              <a:t>Click here to access QR 3 or scan below</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23249" y="1521309"/>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Close your eyes, take deep breaths. What can you feel?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445893" y="475403"/>
            <a:ext cx="4131260"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Sensory Materials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0" name="Freeform 3">
            <a:extLst>
              <a:ext uri="{FF2B5EF4-FFF2-40B4-BE49-F238E27FC236}">
                <a16:creationId xmlns:a16="http://schemas.microsoft.com/office/drawing/2014/main" id="{AF5CA6CB-25E5-C1F4-84C6-5498601944D0}"/>
              </a:ext>
            </a:extLst>
          </p:cNvPr>
          <p:cNvSpPr/>
          <p:nvPr/>
        </p:nvSpPr>
        <p:spPr>
          <a:xfrm>
            <a:off x="7761568" y="3724554"/>
            <a:ext cx="3581346" cy="2771112"/>
          </a:xfrm>
          <a:custGeom>
            <a:avLst/>
            <a:gdLst/>
            <a:ahLst/>
            <a:cxnLst/>
            <a:rect l="l" t="t" r="r" b="b"/>
            <a:pathLst>
              <a:path w="3614140" h="2968112">
                <a:moveTo>
                  <a:pt x="0" y="0"/>
                </a:moveTo>
                <a:lnTo>
                  <a:pt x="3614140" y="0"/>
                </a:lnTo>
                <a:lnTo>
                  <a:pt x="3614140" y="2968112"/>
                </a:lnTo>
                <a:lnTo>
                  <a:pt x="0" y="2968112"/>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88589" y="1585842"/>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Look at the picture of Hana on the front cover. </a:t>
            </a: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a:solidFill>
                  <a:srgbClr val="313E53"/>
                </a:solidFill>
                <a:latin typeface="Montserrat" panose="00000500000000000000" pitchFamily="2" charset="0"/>
                <a:ea typeface="Montserrat Medium"/>
                <a:cs typeface="Montserrat Medium"/>
                <a:sym typeface="Montserrat Medium"/>
              </a:rPr>
              <a:t>How do you think she is feeling? 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905" y="1354830"/>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a:effectLst/>
                <a:latin typeface="Montserrat" panose="00000500000000000000" pitchFamily="2" charset="0"/>
                <a:ea typeface="Aptos" panose="020B0004020202020204" pitchFamily="34" charset="0"/>
                <a:cs typeface="Times New Roman" panose="02020603050405020304" pitchFamily="18" charset="0"/>
              </a:rPr>
              <a:t>I can explain some of th</a:t>
            </a:r>
            <a:r>
              <a:rPr lang="en-GB" sz="2500" kern="100">
                <a:latin typeface="Montserrat" panose="00000500000000000000" pitchFamily="2" charset="0"/>
                <a:ea typeface="Aptos" panose="020B0004020202020204" pitchFamily="34" charset="0"/>
                <a:cs typeface="Times New Roman" panose="02020603050405020304" pitchFamily="18" charset="0"/>
              </a:rPr>
              <a:t>e skills I need to be successful as an adult</a:t>
            </a:r>
            <a:endParaRPr lang="en-GB" sz="25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83642" y="2747812"/>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7612" y="2602641"/>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descr="A book cover of a child&#10;&#10;Description automatically generated">
            <a:extLst>
              <a:ext uri="{FF2B5EF4-FFF2-40B4-BE49-F238E27FC236}">
                <a16:creationId xmlns:a16="http://schemas.microsoft.com/office/drawing/2014/main" id="{9D2283F4-0CF5-EE90-0A59-8C8A2A72D24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766773">
            <a:off x="8734616" y="3141556"/>
            <a:ext cx="2576994" cy="325514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52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2400" b="1">
                <a:solidFill>
                  <a:srgbClr val="000000"/>
                </a:solidFill>
                <a:latin typeface="Montserrat"/>
              </a:rPr>
              <a:t>Vocabulary: </a:t>
            </a:r>
          </a:p>
          <a:p>
            <a:pPr>
              <a:lnSpc>
                <a:spcPct val="150000"/>
              </a:lnSpc>
              <a:defRPr/>
            </a:pPr>
            <a:r>
              <a:rPr lang="en-US" sz="2400">
                <a:solidFill>
                  <a:srgbClr val="000000"/>
                </a:solidFill>
                <a:latin typeface="Montserrat"/>
              </a:rPr>
              <a:t>What does the term ‘creative consultant’ mean? What skills do you think Hana’s friends see in her that make her a ‘creative consultant’?  </a:t>
            </a:r>
          </a:p>
          <a:p>
            <a:pPr>
              <a:lnSpc>
                <a:spcPct val="150000"/>
              </a:lnSpc>
              <a:defRPr/>
            </a:pPr>
            <a:endParaRPr lang="en-US" sz="240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2400" b="1" i="0" u="none" strike="noStrike" kern="1200" cap="none" spc="0" normalizeH="0" baseline="0" noProof="0">
                <a:ln>
                  <a:noFill/>
                </a:ln>
                <a:solidFill>
                  <a:srgbClr val="000000"/>
                </a:solidFill>
                <a:effectLst/>
                <a:uLnTx/>
                <a:uFillTx/>
                <a:latin typeface="Montserrat"/>
              </a:rPr>
              <a:t>Retrieval: </a:t>
            </a:r>
            <a:endParaRPr lang="en-GB" sz="2400"/>
          </a:p>
          <a:p>
            <a:pPr fontAlgn="base">
              <a:lnSpc>
                <a:spcPct val="150000"/>
              </a:lnSpc>
              <a:defRPr/>
            </a:pPr>
            <a:r>
              <a:rPr lang="en-GB" sz="2400">
                <a:solidFill>
                  <a:srgbClr val="000000"/>
                </a:solidFill>
                <a:latin typeface="Montserrat"/>
              </a:rPr>
              <a:t>What makes Hana’s mum cross? </a:t>
            </a:r>
            <a:endParaRPr lang="en-GB">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A9EA0-5E91-15D5-96C2-2FD31338C46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B1D074EA-B20C-186B-D370-A92969A650C6}"/>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F7F3D3C0-8AE8-161F-B9E1-5F12245BAE3A}"/>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E83FF2C6-55C3-2731-D317-DDBC4E8D4527}"/>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6C32FE6C-6157-272B-DCCD-A61B3E6FF67A}"/>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6FEBF189-9F39-C8D4-CFA7-BE53306C9939}"/>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ACD0EDBA-B6C1-F517-E112-68C18798D18C}"/>
              </a:ext>
            </a:extLst>
          </p:cNvPr>
          <p:cNvGrpSpPr/>
          <p:nvPr/>
        </p:nvGrpSpPr>
        <p:grpSpPr>
          <a:xfrm>
            <a:off x="-2389817" y="-3923178"/>
            <a:ext cx="3536973" cy="16382144"/>
            <a:chOff x="-2126387" y="-8825546"/>
            <a:chExt cx="3536973" cy="16382144"/>
          </a:xfrm>
        </p:grpSpPr>
        <p:sp>
          <p:nvSpPr>
            <p:cNvPr id="20" name="Freeform 6">
              <a:extLst>
                <a:ext uri="{FF2B5EF4-FFF2-40B4-BE49-F238E27FC236}">
                  <a16:creationId xmlns:a16="http://schemas.microsoft.com/office/drawing/2014/main" id="{4994F5CF-72A3-EDEF-6412-269C68D25802}"/>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D48FF01F-548E-870B-2EE3-6A838703AFF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C1CB6C68-5862-B888-441D-01CA369B00A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DC0ED307-4FD7-6AA1-9EDD-F8D158EB79E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6D041327-B508-A133-0E7A-FDDA524FDF8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0E5CD3E9-334C-D274-FD22-0F1CF58F9AA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EAE88267-FFF9-C5D4-9DD5-557E6DFB540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E6D1CE2-16AB-B34D-E91A-02DFC6D8806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BE20A096-DC3A-F1DE-D966-980366AEEEB8}"/>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C77E4B3-244A-4607-EAD9-7853A6B4BF4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CDED2E2E-7257-1491-67EA-30392B2F309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2EC52C8-D4D0-DF6C-5A14-561EC4C04AE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7250E2C-A97C-EDF2-B1BD-75841DB07E1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1730F4EC-4CCC-7CBF-BE51-55ED8CD702A8}"/>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CAB5072E-6BD3-EBF8-B25E-58296FC644B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B94A128B-6D33-A94E-8B63-7F6FBE25989F}"/>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EAF9F607-A26F-9FD8-59A8-EA14AB58ECA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BFA821E4-0ACF-4C50-174F-D3BA5139621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3344E3C-9307-BD4D-C90B-1A4470FA39D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99EF7B08-CBCE-5BA2-EAB0-5EAFF7DB846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CE0E7D3C-3492-56D0-1740-444D2D7E645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CDAA69BA-B625-4A43-94AB-DCDF833F84F5}"/>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E23F8B58-F197-F02B-B77C-4CC7447656B3}"/>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616348E8-EB1D-79C7-9C87-DB707D7704E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290A65A-3A66-501D-69B0-71C7A05863F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71198439-AEDE-60BD-05BE-8204E4CCF42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AA167634-D7E5-CDAA-BF30-97389F54D43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6274B650-A1E0-EE1E-0A3D-000604C2BF5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CE91B6CD-F58B-1B43-E9BD-07ED75954BC0}"/>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17B5AAB8-5D74-859F-71B7-A4416AC1A85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D2930E4E-ABB0-7984-3DDA-0F3CF7AAAD7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4CB5CCF-583F-9504-F457-7B6B9B1C34B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8D2E932-431D-ADC2-C6CF-9ABC1958E17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15CE12C-D205-5D47-522D-AAB72BC9E24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2DB9C072-1BC6-BB80-96FB-565C64E4B88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0D481E24-2D85-442D-7B25-65285D01E5AD}"/>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C8C70670-5622-D874-8029-85DC8127B57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C02A1C84-D8A7-E7DB-61EF-F62DE678B32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DA07640-93A3-57DC-BE86-09CCDE7056C0}"/>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801D1F05-7C8A-3BBC-ED27-7E353AC7165C}"/>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3915BE3-2BA8-4912-7C5E-DB207BB81A68}"/>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400" b="1" i="0" u="none" strike="noStrike" kern="1200" cap="none" spc="0" normalizeH="0" baseline="0" noProof="0">
                <a:ln>
                  <a:noFill/>
                </a:ln>
                <a:solidFill>
                  <a:srgbClr val="000000"/>
                </a:solidFill>
                <a:effectLst/>
                <a:uLnTx/>
                <a:uFillTx/>
                <a:latin typeface="Montserrat"/>
              </a:rPr>
              <a:t>Inference: </a:t>
            </a:r>
            <a:endParaRPr lang="en-GB" sz="2400" b="1" i="0" u="none" strike="noStrike" kern="1200" cap="none" spc="0" normalizeH="0" baseline="0" noProof="0">
              <a:ln>
                <a:noFill/>
              </a:ln>
              <a:solidFill>
                <a:srgbClr val="000000"/>
              </a:solidFill>
              <a:effectLst/>
              <a:uLnTx/>
              <a:uFillTx/>
              <a:latin typeface="Montserrat"/>
            </a:endParaRPr>
          </a:p>
          <a:p>
            <a:pPr marL="342900" indent="-342900">
              <a:lnSpc>
                <a:spcPct val="150000"/>
              </a:lnSpc>
              <a:buFont typeface="Arial" panose="020B0604020202020204" pitchFamily="34" charset="0"/>
              <a:buChar char="•"/>
              <a:defRPr/>
            </a:pPr>
            <a:r>
              <a:rPr lang="en-GB" sz="2400">
                <a:solidFill>
                  <a:prstClr val="black"/>
                </a:solidFill>
                <a:latin typeface="Montserrat"/>
              </a:rPr>
              <a:t>What type of job do you think Hana could do when she is older? </a:t>
            </a:r>
          </a:p>
          <a:p>
            <a:pPr marL="342900" indent="-342900">
              <a:lnSpc>
                <a:spcPct val="150000"/>
              </a:lnSpc>
              <a:buFont typeface="Arial" panose="020B0604020202020204" pitchFamily="34" charset="0"/>
              <a:buChar char="•"/>
              <a:defRPr/>
            </a:pPr>
            <a:r>
              <a:rPr lang="en-GB" sz="2400">
                <a:solidFill>
                  <a:prstClr val="black"/>
                </a:solidFill>
                <a:latin typeface="Montserrat"/>
              </a:rPr>
              <a:t>What skills or qualities would she need to do this job, and has she shown any of them in the story? </a:t>
            </a:r>
            <a:endParaRPr lang="en-GB">
              <a:solidFill>
                <a:prstClr val="black"/>
              </a:solidFill>
            </a:endParaRPr>
          </a:p>
          <a:p>
            <a:pPr marL="342900" indent="-342900">
              <a:lnSpc>
                <a:spcPct val="150000"/>
              </a:lnSpc>
              <a:buFont typeface="Arial" panose="020B0604020202020204" pitchFamily="34" charset="0"/>
              <a:buChar char="•"/>
              <a:defRPr/>
            </a:pPr>
            <a:r>
              <a:rPr lang="en-GB" sz="2400">
                <a:solidFill>
                  <a:prstClr val="black"/>
                </a:solidFill>
                <a:latin typeface="Montserrat"/>
              </a:rPr>
              <a:t>Why do you think Hana enjoys styling people’s hijabs? </a:t>
            </a:r>
            <a:endParaRPr lang="en-GB">
              <a:solidFill>
                <a:prstClr val="black"/>
              </a:solidFill>
              <a:latin typeface="Montserrat"/>
            </a:endParaRPr>
          </a:p>
        </p:txBody>
      </p:sp>
      <p:sp>
        <p:nvSpPr>
          <p:cNvPr id="8" name="TextBox 7">
            <a:extLst>
              <a:ext uri="{FF2B5EF4-FFF2-40B4-BE49-F238E27FC236}">
                <a16:creationId xmlns:a16="http://schemas.microsoft.com/office/drawing/2014/main" id="{E50F8ADF-180B-CE48-766A-984AFF234A9E}"/>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63C84C77-CC85-7A3B-EC66-B08F94FFA1C2}"/>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4081CBAE-B53B-2D5E-9E8E-D015DE42550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078481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E0783-4F98-44CC-AABC-5FEC88764B9A}">
  <ds:schemaRefs>
    <ds:schemaRef ds:uri="28259c69-39cb-44a7-9f04-2775eb4563de"/>
    <ds:schemaRef ds:uri="b31a91d1-0192-41ba-b554-362273cb85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TotalTime>
  <Words>4227</Words>
  <Application>Microsoft Office PowerPoint</Application>
  <PresentationFormat>Widescreen</PresentationFormat>
  <Paragraphs>475</Paragraphs>
  <Slides>41</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vt:lpstr>
      <vt:lpstr>Aptos Display</vt:lpstr>
      <vt:lpstr>Arial</vt:lpstr>
      <vt:lpstr>Montserrat</vt:lpstr>
      <vt:lpstr>Playfair Display</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Olivia Richards</cp:lastModifiedBy>
  <cp:revision>2</cp:revision>
  <dcterms:created xsi:type="dcterms:W3CDTF">2024-05-16T12:38:53Z</dcterms:created>
  <dcterms:modified xsi:type="dcterms:W3CDTF">2024-12-10T21:26:56Z</dcterms:modified>
</cp:coreProperties>
</file>